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5" r:id="rId4"/>
    <p:sldId id="329" r:id="rId5"/>
    <p:sldId id="330" r:id="rId6"/>
    <p:sldId id="331" r:id="rId7"/>
    <p:sldId id="327" r:id="rId8"/>
    <p:sldId id="277" r:id="rId9"/>
    <p:sldId id="344" r:id="rId10"/>
    <p:sldId id="336" r:id="rId11"/>
    <p:sldId id="276" r:id="rId12"/>
    <p:sldId id="265" r:id="rId13"/>
    <p:sldId id="264" r:id="rId14"/>
    <p:sldId id="338" r:id="rId15"/>
    <p:sldId id="335" r:id="rId16"/>
    <p:sldId id="259" r:id="rId17"/>
    <p:sldId id="334" r:id="rId18"/>
    <p:sldId id="340" r:id="rId19"/>
    <p:sldId id="347" r:id="rId20"/>
    <p:sldId id="346" r:id="rId21"/>
    <p:sldId id="359" r:id="rId22"/>
    <p:sldId id="342" r:id="rId23"/>
    <p:sldId id="343" r:id="rId24"/>
    <p:sldId id="263" r:id="rId25"/>
    <p:sldId id="262" r:id="rId26"/>
    <p:sldId id="270" r:id="rId27"/>
    <p:sldId id="280" r:id="rId28"/>
    <p:sldId id="281" r:id="rId29"/>
    <p:sldId id="282" r:id="rId30"/>
    <p:sldId id="283" r:id="rId31"/>
    <p:sldId id="315" r:id="rId32"/>
    <p:sldId id="316" r:id="rId33"/>
    <p:sldId id="318" r:id="rId34"/>
    <p:sldId id="319" r:id="rId35"/>
    <p:sldId id="317" r:id="rId36"/>
    <p:sldId id="360" r:id="rId37"/>
    <p:sldId id="28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" initials="М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64" autoAdjust="0"/>
  </p:normalViewPr>
  <p:slideViewPr>
    <p:cSldViewPr>
      <p:cViewPr varScale="1">
        <p:scale>
          <a:sx n="62" d="100"/>
          <a:sy n="62" d="100"/>
        </p:scale>
        <p:origin x="-9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28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C3665-03B0-4D71-B83A-DC90EE85897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AF91F-09DB-4BEF-A5C0-586FCCFD8176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018F6C06-1B93-4D52-AAD4-019A456032DD}" type="parTrans" cxnId="{24B1083A-6D4E-4697-87BF-644CC9600536}">
      <dgm:prSet/>
      <dgm:spPr/>
      <dgm:t>
        <a:bodyPr/>
        <a:lstStyle/>
        <a:p>
          <a:endParaRPr lang="ru-RU"/>
        </a:p>
      </dgm:t>
    </dgm:pt>
    <dgm:pt modelId="{6CA83F9B-1FD0-4C0A-A1EC-033E3FABDCC9}" type="sibTrans" cxnId="{24B1083A-6D4E-4697-87BF-644CC9600536}">
      <dgm:prSet/>
      <dgm:spPr/>
      <dgm:t>
        <a:bodyPr/>
        <a:lstStyle/>
        <a:p>
          <a:endParaRPr lang="ru-RU"/>
        </a:p>
      </dgm:t>
    </dgm:pt>
    <dgm:pt modelId="{5549C574-FFAD-496D-B130-EDDBE9CE4865}">
      <dgm:prSet phldrT="[Текст]"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3CEF2BF6-B649-4591-ADA6-1BBE9766AE05}" type="parTrans" cxnId="{2DEFB281-2558-44BB-B78C-41F557BC0A65}">
      <dgm:prSet/>
      <dgm:spPr/>
      <dgm:t>
        <a:bodyPr/>
        <a:lstStyle/>
        <a:p>
          <a:endParaRPr lang="ru-RU"/>
        </a:p>
      </dgm:t>
    </dgm:pt>
    <dgm:pt modelId="{411D0456-EAAB-4838-AE1F-3AEE5176C161}" type="sibTrans" cxnId="{2DEFB281-2558-44BB-B78C-41F557BC0A65}">
      <dgm:prSet/>
      <dgm:spPr/>
      <dgm:t>
        <a:bodyPr/>
        <a:lstStyle/>
        <a:p>
          <a:endParaRPr lang="ru-RU"/>
        </a:p>
      </dgm:t>
    </dgm:pt>
    <dgm:pt modelId="{1937A636-8A92-4FC4-A618-1A531C6AF60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Обществознание</a:t>
          </a:r>
          <a:endParaRPr lang="ru-RU" b="1" dirty="0">
            <a:solidFill>
              <a:srgbClr val="FF0000"/>
            </a:solidFill>
          </a:endParaRPr>
        </a:p>
      </dgm:t>
    </dgm:pt>
    <dgm:pt modelId="{03CAB778-4B3B-4B98-B837-1CFBA0A28B82}" type="parTrans" cxnId="{0272390C-9B50-4350-A845-5D9C1927C919}">
      <dgm:prSet/>
      <dgm:spPr/>
      <dgm:t>
        <a:bodyPr/>
        <a:lstStyle/>
        <a:p>
          <a:endParaRPr lang="ru-RU"/>
        </a:p>
      </dgm:t>
    </dgm:pt>
    <dgm:pt modelId="{5927FD08-B59D-4EEA-9B52-2B0D558DF9EE}" type="sibTrans" cxnId="{0272390C-9B50-4350-A845-5D9C1927C919}">
      <dgm:prSet/>
      <dgm:spPr/>
      <dgm:t>
        <a:bodyPr/>
        <a:lstStyle/>
        <a:p>
          <a:endParaRPr lang="ru-RU"/>
        </a:p>
      </dgm:t>
    </dgm:pt>
    <dgm:pt modelId="{19587670-FF49-4A90-B470-9EF1A07E5BFC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F84742C3-81C5-4AA6-8842-724C76ADB73E}" type="parTrans" cxnId="{BC603EC9-1BD9-42F1-A1E4-D93E2FF84197}">
      <dgm:prSet/>
      <dgm:spPr/>
      <dgm:t>
        <a:bodyPr/>
        <a:lstStyle/>
        <a:p>
          <a:endParaRPr lang="ru-RU"/>
        </a:p>
      </dgm:t>
    </dgm:pt>
    <dgm:pt modelId="{D7FDA676-F370-482E-AD27-19E233B12209}" type="sibTrans" cxnId="{BC603EC9-1BD9-42F1-A1E4-D93E2FF84197}">
      <dgm:prSet/>
      <dgm:spPr/>
      <dgm:t>
        <a:bodyPr/>
        <a:lstStyle/>
        <a:p>
          <a:endParaRPr lang="ru-RU"/>
        </a:p>
      </dgm:t>
    </dgm:pt>
    <dgm:pt modelId="{8EE87BB7-477F-4692-B18C-C5BB23F3335A}">
      <dgm:prSet phldrT="[Текст]"/>
      <dgm:spPr/>
      <dgm:t>
        <a:bodyPr/>
        <a:lstStyle/>
        <a:p>
          <a:r>
            <a:rPr lang="ru-RU" dirty="0" smtClean="0"/>
            <a:t>5-9 классы</a:t>
          </a:r>
          <a:endParaRPr lang="ru-RU" dirty="0"/>
        </a:p>
      </dgm:t>
    </dgm:pt>
    <dgm:pt modelId="{78FDF3FB-81F5-4518-AAFE-404B731ADE40}" type="parTrans" cxnId="{DC65F9C3-8E84-4011-9CEC-EA5A3CDC3346}">
      <dgm:prSet/>
      <dgm:spPr/>
      <dgm:t>
        <a:bodyPr/>
        <a:lstStyle/>
        <a:p>
          <a:endParaRPr lang="ru-RU"/>
        </a:p>
      </dgm:t>
    </dgm:pt>
    <dgm:pt modelId="{5A8BD895-1B24-43B1-9173-5D1F48707425}" type="sibTrans" cxnId="{DC65F9C3-8E84-4011-9CEC-EA5A3CDC3346}">
      <dgm:prSet/>
      <dgm:spPr/>
      <dgm:t>
        <a:bodyPr/>
        <a:lstStyle/>
        <a:p>
          <a:endParaRPr lang="ru-RU"/>
        </a:p>
      </dgm:t>
    </dgm:pt>
    <dgm:pt modelId="{7657D234-D4CA-43BF-B766-992702D355D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Технология</a:t>
          </a:r>
          <a:endParaRPr lang="ru-RU" b="1" dirty="0">
            <a:solidFill>
              <a:srgbClr val="FF0000"/>
            </a:solidFill>
          </a:endParaRPr>
        </a:p>
      </dgm:t>
    </dgm:pt>
    <dgm:pt modelId="{5CDC02BF-0028-4FE8-8FA1-724981F8AE7D}" type="parTrans" cxnId="{DBC9E152-8FAD-4D03-A0C1-4A4595950451}">
      <dgm:prSet/>
      <dgm:spPr/>
      <dgm:t>
        <a:bodyPr/>
        <a:lstStyle/>
        <a:p>
          <a:endParaRPr lang="ru-RU"/>
        </a:p>
      </dgm:t>
    </dgm:pt>
    <dgm:pt modelId="{BFF89F0C-4C3E-4ACF-8F63-2F1C29C303AF}" type="sibTrans" cxnId="{DBC9E152-8FAD-4D03-A0C1-4A4595950451}">
      <dgm:prSet/>
      <dgm:spPr/>
      <dgm:t>
        <a:bodyPr/>
        <a:lstStyle/>
        <a:p>
          <a:endParaRPr lang="ru-RU"/>
        </a:p>
      </dgm:t>
    </dgm:pt>
    <dgm:pt modelId="{D4A1681C-4AF6-4324-81F3-BF844C9D01F4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7D5A0E48-4476-490E-871C-89E75AFCB162}" type="parTrans" cxnId="{F34D3D69-AD69-4E14-8B03-26B6633C97C9}">
      <dgm:prSet/>
      <dgm:spPr/>
      <dgm:t>
        <a:bodyPr/>
        <a:lstStyle/>
        <a:p>
          <a:endParaRPr lang="ru-RU"/>
        </a:p>
      </dgm:t>
    </dgm:pt>
    <dgm:pt modelId="{AADA6945-D1F7-4EF9-AFBF-54BB85F8F6C1}" type="sibTrans" cxnId="{F34D3D69-AD69-4E14-8B03-26B6633C97C9}">
      <dgm:prSet/>
      <dgm:spPr/>
      <dgm:t>
        <a:bodyPr/>
        <a:lstStyle/>
        <a:p>
          <a:endParaRPr lang="ru-RU"/>
        </a:p>
      </dgm:t>
    </dgm:pt>
    <dgm:pt modelId="{89BA4D3B-27A8-4FE0-BAF4-2BC47E9C1E98}">
      <dgm:prSet phldrT="[Текст]"/>
      <dgm:spPr/>
      <dgm:t>
        <a:bodyPr/>
        <a:lstStyle/>
        <a:p>
          <a:r>
            <a:rPr lang="ru-RU" dirty="0" smtClean="0"/>
            <a:t>1-4 классы</a:t>
          </a:r>
          <a:endParaRPr lang="ru-RU" dirty="0"/>
        </a:p>
      </dgm:t>
    </dgm:pt>
    <dgm:pt modelId="{EC417145-2314-4019-BDB8-2FCD076A805F}" type="parTrans" cxnId="{0C360E40-F598-41AB-85A1-813C3D95370E}">
      <dgm:prSet/>
      <dgm:spPr/>
      <dgm:t>
        <a:bodyPr/>
        <a:lstStyle/>
        <a:p>
          <a:endParaRPr lang="ru-RU"/>
        </a:p>
      </dgm:t>
    </dgm:pt>
    <dgm:pt modelId="{13DB38FD-D3CA-47F2-AD5E-66A789EBF76A}" type="sibTrans" cxnId="{0C360E40-F598-41AB-85A1-813C3D95370E}">
      <dgm:prSet/>
      <dgm:spPr/>
      <dgm:t>
        <a:bodyPr/>
        <a:lstStyle/>
        <a:p>
          <a:endParaRPr lang="ru-RU"/>
        </a:p>
      </dgm:t>
    </dgm:pt>
    <dgm:pt modelId="{B78A0330-79AE-4716-BDDB-FFF9328D938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Окружающий мир</a:t>
          </a:r>
          <a:endParaRPr lang="ru-RU" b="1" dirty="0">
            <a:solidFill>
              <a:srgbClr val="FF0000"/>
            </a:solidFill>
          </a:endParaRPr>
        </a:p>
      </dgm:t>
    </dgm:pt>
    <dgm:pt modelId="{5D0CCC34-070B-48D1-975E-93BDD928C7C5}" type="parTrans" cxnId="{CD18B8A6-A5ED-4CC4-8048-B4C873C0266F}">
      <dgm:prSet/>
      <dgm:spPr/>
      <dgm:t>
        <a:bodyPr/>
        <a:lstStyle/>
        <a:p>
          <a:endParaRPr lang="ru-RU"/>
        </a:p>
      </dgm:t>
    </dgm:pt>
    <dgm:pt modelId="{2CED8553-577F-459F-A5FB-A7336BCDFD03}" type="sibTrans" cxnId="{CD18B8A6-A5ED-4CC4-8048-B4C873C0266F}">
      <dgm:prSet/>
      <dgm:spPr/>
      <dgm:t>
        <a:bodyPr/>
        <a:lstStyle/>
        <a:p>
          <a:endParaRPr lang="ru-RU"/>
        </a:p>
      </dgm:t>
    </dgm:pt>
    <dgm:pt modelId="{8A79BC5E-A523-4FAC-9951-706153B2EAAF}" type="pres">
      <dgm:prSet presAssocID="{7BDC3665-03B0-4D71-B83A-DC90EE8589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B28B-6BFA-4770-9231-49DF47EF91DF}" type="pres">
      <dgm:prSet presAssocID="{6C1AF91F-09DB-4BEF-A5C0-586FCCFD8176}" presName="circle1" presStyleLbl="node1" presStyleIdx="0" presStyleCnt="3"/>
      <dgm:spPr/>
    </dgm:pt>
    <dgm:pt modelId="{E16A616D-4EEE-4ED7-8513-B919FC10E271}" type="pres">
      <dgm:prSet presAssocID="{6C1AF91F-09DB-4BEF-A5C0-586FCCFD8176}" presName="space" presStyleCnt="0"/>
      <dgm:spPr/>
    </dgm:pt>
    <dgm:pt modelId="{019DD1A9-0FE5-461F-8A87-4A456574BD3E}" type="pres">
      <dgm:prSet presAssocID="{6C1AF91F-09DB-4BEF-A5C0-586FCCFD8176}" presName="rect1" presStyleLbl="alignAcc1" presStyleIdx="0" presStyleCnt="3"/>
      <dgm:spPr/>
      <dgm:t>
        <a:bodyPr/>
        <a:lstStyle/>
        <a:p>
          <a:endParaRPr lang="ru-RU"/>
        </a:p>
      </dgm:t>
    </dgm:pt>
    <dgm:pt modelId="{DA899533-6327-4449-96F7-CEFE674A5883}" type="pres">
      <dgm:prSet presAssocID="{19587670-FF49-4A90-B470-9EF1A07E5BFC}" presName="vertSpace2" presStyleLbl="node1" presStyleIdx="0" presStyleCnt="3"/>
      <dgm:spPr/>
    </dgm:pt>
    <dgm:pt modelId="{DB19B281-23DC-4631-ABEB-BDAD5B16521F}" type="pres">
      <dgm:prSet presAssocID="{19587670-FF49-4A90-B470-9EF1A07E5BFC}" presName="circle2" presStyleLbl="node1" presStyleIdx="1" presStyleCnt="3"/>
      <dgm:spPr/>
    </dgm:pt>
    <dgm:pt modelId="{F21183CC-D3F0-49A9-AE84-7167B219FE33}" type="pres">
      <dgm:prSet presAssocID="{19587670-FF49-4A90-B470-9EF1A07E5BFC}" presName="rect2" presStyleLbl="alignAcc1" presStyleIdx="1" presStyleCnt="3"/>
      <dgm:spPr/>
      <dgm:t>
        <a:bodyPr/>
        <a:lstStyle/>
        <a:p>
          <a:endParaRPr lang="ru-RU"/>
        </a:p>
      </dgm:t>
    </dgm:pt>
    <dgm:pt modelId="{75593133-2D6F-4BB5-90A5-FC35109A9341}" type="pres">
      <dgm:prSet presAssocID="{D4A1681C-4AF6-4324-81F3-BF844C9D01F4}" presName="vertSpace3" presStyleLbl="node1" presStyleIdx="1" presStyleCnt="3"/>
      <dgm:spPr/>
    </dgm:pt>
    <dgm:pt modelId="{A95EB8A4-A823-4A00-8368-510355815BCC}" type="pres">
      <dgm:prSet presAssocID="{D4A1681C-4AF6-4324-81F3-BF844C9D01F4}" presName="circle3" presStyleLbl="node1" presStyleIdx="2" presStyleCnt="3"/>
      <dgm:spPr/>
    </dgm:pt>
    <dgm:pt modelId="{B3A2BA29-ED3A-4E23-8C18-2D6D9CDB4FA7}" type="pres">
      <dgm:prSet presAssocID="{D4A1681C-4AF6-4324-81F3-BF844C9D01F4}" presName="rect3" presStyleLbl="alignAcc1" presStyleIdx="2" presStyleCnt="3"/>
      <dgm:spPr/>
      <dgm:t>
        <a:bodyPr/>
        <a:lstStyle/>
        <a:p>
          <a:endParaRPr lang="ru-RU"/>
        </a:p>
      </dgm:t>
    </dgm:pt>
    <dgm:pt modelId="{FBA3853A-993E-41C2-8408-4CC81D1BDB28}" type="pres">
      <dgm:prSet presAssocID="{6C1AF91F-09DB-4BEF-A5C0-586FCCFD81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8C04B-9A8F-4323-9A5D-3F34D9D61162}" type="pres">
      <dgm:prSet presAssocID="{6C1AF91F-09DB-4BEF-A5C0-586FCCFD817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F288E-F9CC-4E4B-8FEC-EEA35A47FF56}" type="pres">
      <dgm:prSet presAssocID="{19587670-FF49-4A90-B470-9EF1A07E5BF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8F477-3E5F-4245-A01D-FB2CCFC91A9F}" type="pres">
      <dgm:prSet presAssocID="{19587670-FF49-4A90-B470-9EF1A07E5BF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CAB5-9891-4361-BC63-60497A245592}" type="pres">
      <dgm:prSet presAssocID="{D4A1681C-4AF6-4324-81F3-BF844C9D01F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08310-8305-4598-9880-A1E7CBF3BD87}" type="pres">
      <dgm:prSet presAssocID="{D4A1681C-4AF6-4324-81F3-BF844C9D01F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6A4FD-680D-43FC-8A2A-E1586402AF6E}" type="presOf" srcId="{5549C574-FFAD-496D-B130-EDDBE9CE4865}" destId="{2FF8C04B-9A8F-4323-9A5D-3F34D9D61162}" srcOrd="0" destOrd="0" presId="urn:microsoft.com/office/officeart/2005/8/layout/target3"/>
    <dgm:cxn modelId="{0272390C-9B50-4350-A845-5D9C1927C919}" srcId="{6C1AF91F-09DB-4BEF-A5C0-586FCCFD8176}" destId="{1937A636-8A92-4FC4-A618-1A531C6AF60D}" srcOrd="1" destOrd="0" parTransId="{03CAB778-4B3B-4B98-B837-1CFBA0A28B82}" sibTransId="{5927FD08-B59D-4EEA-9B52-2B0D558DF9EE}"/>
    <dgm:cxn modelId="{2BCE7D5F-D113-4840-8A0A-5ECA4BF51A19}" type="presOf" srcId="{19587670-FF49-4A90-B470-9EF1A07E5BFC}" destId="{F21183CC-D3F0-49A9-AE84-7167B219FE33}" srcOrd="0" destOrd="0" presId="urn:microsoft.com/office/officeart/2005/8/layout/target3"/>
    <dgm:cxn modelId="{8554B580-6052-4FFA-BA1A-4206AFFFB03C}" type="presOf" srcId="{6C1AF91F-09DB-4BEF-A5C0-586FCCFD8176}" destId="{019DD1A9-0FE5-461F-8A87-4A456574BD3E}" srcOrd="0" destOrd="0" presId="urn:microsoft.com/office/officeart/2005/8/layout/target3"/>
    <dgm:cxn modelId="{2DEFB281-2558-44BB-B78C-41F557BC0A65}" srcId="{6C1AF91F-09DB-4BEF-A5C0-586FCCFD8176}" destId="{5549C574-FFAD-496D-B130-EDDBE9CE4865}" srcOrd="0" destOrd="0" parTransId="{3CEF2BF6-B649-4591-ADA6-1BBE9766AE05}" sibTransId="{411D0456-EAAB-4838-AE1F-3AEE5176C161}"/>
    <dgm:cxn modelId="{F34D3D69-AD69-4E14-8B03-26B6633C97C9}" srcId="{7BDC3665-03B0-4D71-B83A-DC90EE85897D}" destId="{D4A1681C-4AF6-4324-81F3-BF844C9D01F4}" srcOrd="2" destOrd="0" parTransId="{7D5A0E48-4476-490E-871C-89E75AFCB162}" sibTransId="{AADA6945-D1F7-4EF9-AFBF-54BB85F8F6C1}"/>
    <dgm:cxn modelId="{24B1083A-6D4E-4697-87BF-644CC9600536}" srcId="{7BDC3665-03B0-4D71-B83A-DC90EE85897D}" destId="{6C1AF91F-09DB-4BEF-A5C0-586FCCFD8176}" srcOrd="0" destOrd="0" parTransId="{018F6C06-1B93-4D52-AAD4-019A456032DD}" sibTransId="{6CA83F9B-1FD0-4C0A-A1EC-033E3FABDCC9}"/>
    <dgm:cxn modelId="{B2F668DE-0364-4D9C-8301-4DA29E2AAD27}" type="presOf" srcId="{B78A0330-79AE-4716-BDDB-FFF9328D9389}" destId="{D8108310-8305-4598-9880-A1E7CBF3BD87}" srcOrd="0" destOrd="1" presId="urn:microsoft.com/office/officeart/2005/8/layout/target3"/>
    <dgm:cxn modelId="{0C360E40-F598-41AB-85A1-813C3D95370E}" srcId="{D4A1681C-4AF6-4324-81F3-BF844C9D01F4}" destId="{89BA4D3B-27A8-4FE0-BAF4-2BC47E9C1E98}" srcOrd="0" destOrd="0" parTransId="{EC417145-2314-4019-BDB8-2FCD076A805F}" sibTransId="{13DB38FD-D3CA-47F2-AD5E-66A789EBF76A}"/>
    <dgm:cxn modelId="{1A4F2B55-33DC-4BD8-98AA-89B8189C9650}" type="presOf" srcId="{D4A1681C-4AF6-4324-81F3-BF844C9D01F4}" destId="{ADC9CAB5-9891-4361-BC63-60497A245592}" srcOrd="1" destOrd="0" presId="urn:microsoft.com/office/officeart/2005/8/layout/target3"/>
    <dgm:cxn modelId="{CD18B8A6-A5ED-4CC4-8048-B4C873C0266F}" srcId="{D4A1681C-4AF6-4324-81F3-BF844C9D01F4}" destId="{B78A0330-79AE-4716-BDDB-FFF9328D9389}" srcOrd="1" destOrd="0" parTransId="{5D0CCC34-070B-48D1-975E-93BDD928C7C5}" sibTransId="{2CED8553-577F-459F-A5FB-A7336BCDFD03}"/>
    <dgm:cxn modelId="{68B71AAE-FFA4-450D-84D4-E7CB261FD072}" type="presOf" srcId="{1937A636-8A92-4FC4-A618-1A531C6AF60D}" destId="{2FF8C04B-9A8F-4323-9A5D-3F34D9D61162}" srcOrd="0" destOrd="1" presId="urn:microsoft.com/office/officeart/2005/8/layout/target3"/>
    <dgm:cxn modelId="{22296E12-8E73-4DA8-88F1-F278C15A7C1C}" type="presOf" srcId="{89BA4D3B-27A8-4FE0-BAF4-2BC47E9C1E98}" destId="{D8108310-8305-4598-9880-A1E7CBF3BD87}" srcOrd="0" destOrd="0" presId="urn:microsoft.com/office/officeart/2005/8/layout/target3"/>
    <dgm:cxn modelId="{BC603EC9-1BD9-42F1-A1E4-D93E2FF84197}" srcId="{7BDC3665-03B0-4D71-B83A-DC90EE85897D}" destId="{19587670-FF49-4A90-B470-9EF1A07E5BFC}" srcOrd="1" destOrd="0" parTransId="{F84742C3-81C5-4AA6-8842-724C76ADB73E}" sibTransId="{D7FDA676-F370-482E-AD27-19E233B12209}"/>
    <dgm:cxn modelId="{B4EA7BBC-FDCA-444D-A685-D2B06B39C7A3}" type="presOf" srcId="{7BDC3665-03B0-4D71-B83A-DC90EE85897D}" destId="{8A79BC5E-A523-4FAC-9951-706153B2EAAF}" srcOrd="0" destOrd="0" presId="urn:microsoft.com/office/officeart/2005/8/layout/target3"/>
    <dgm:cxn modelId="{DBC9E152-8FAD-4D03-A0C1-4A4595950451}" srcId="{19587670-FF49-4A90-B470-9EF1A07E5BFC}" destId="{7657D234-D4CA-43BF-B766-992702D355DB}" srcOrd="1" destOrd="0" parTransId="{5CDC02BF-0028-4FE8-8FA1-724981F8AE7D}" sibTransId="{BFF89F0C-4C3E-4ACF-8F63-2F1C29C303AF}"/>
    <dgm:cxn modelId="{C87F7D0D-6860-49D4-B5A9-00B98B0584E9}" type="presOf" srcId="{6C1AF91F-09DB-4BEF-A5C0-586FCCFD8176}" destId="{FBA3853A-993E-41C2-8408-4CC81D1BDB28}" srcOrd="1" destOrd="0" presId="urn:microsoft.com/office/officeart/2005/8/layout/target3"/>
    <dgm:cxn modelId="{FE227621-3238-475D-87CF-93799057AC31}" type="presOf" srcId="{19587670-FF49-4A90-B470-9EF1A07E5BFC}" destId="{2FCF288E-F9CC-4E4B-8FEC-EEA35A47FF56}" srcOrd="1" destOrd="0" presId="urn:microsoft.com/office/officeart/2005/8/layout/target3"/>
    <dgm:cxn modelId="{DC65F9C3-8E84-4011-9CEC-EA5A3CDC3346}" srcId="{19587670-FF49-4A90-B470-9EF1A07E5BFC}" destId="{8EE87BB7-477F-4692-B18C-C5BB23F3335A}" srcOrd="0" destOrd="0" parTransId="{78FDF3FB-81F5-4518-AAFE-404B731ADE40}" sibTransId="{5A8BD895-1B24-43B1-9173-5D1F48707425}"/>
    <dgm:cxn modelId="{B1D08D50-AD9F-4821-95D1-85601F613864}" type="presOf" srcId="{7657D234-D4CA-43BF-B766-992702D355DB}" destId="{26E8F477-3E5F-4245-A01D-FB2CCFC91A9F}" srcOrd="0" destOrd="1" presId="urn:microsoft.com/office/officeart/2005/8/layout/target3"/>
    <dgm:cxn modelId="{364E5F0A-117D-4318-85CD-C22C99E13D52}" type="presOf" srcId="{D4A1681C-4AF6-4324-81F3-BF844C9D01F4}" destId="{B3A2BA29-ED3A-4E23-8C18-2D6D9CDB4FA7}" srcOrd="0" destOrd="0" presId="urn:microsoft.com/office/officeart/2005/8/layout/target3"/>
    <dgm:cxn modelId="{FFB7C38A-0D08-4C32-8C51-7BB9023C190D}" type="presOf" srcId="{8EE87BB7-477F-4692-B18C-C5BB23F3335A}" destId="{26E8F477-3E5F-4245-A01D-FB2CCFC91A9F}" srcOrd="0" destOrd="0" presId="urn:microsoft.com/office/officeart/2005/8/layout/target3"/>
    <dgm:cxn modelId="{FFBB1049-6066-426C-B78E-A4335EB9D994}" type="presParOf" srcId="{8A79BC5E-A523-4FAC-9951-706153B2EAAF}" destId="{E672B28B-6BFA-4770-9231-49DF47EF91DF}" srcOrd="0" destOrd="0" presId="urn:microsoft.com/office/officeart/2005/8/layout/target3"/>
    <dgm:cxn modelId="{0232A2E4-F98E-4290-80F5-F2F7124EBA07}" type="presParOf" srcId="{8A79BC5E-A523-4FAC-9951-706153B2EAAF}" destId="{E16A616D-4EEE-4ED7-8513-B919FC10E271}" srcOrd="1" destOrd="0" presId="urn:microsoft.com/office/officeart/2005/8/layout/target3"/>
    <dgm:cxn modelId="{1F85C341-DB1A-4C4F-A144-F49BBCB236F2}" type="presParOf" srcId="{8A79BC5E-A523-4FAC-9951-706153B2EAAF}" destId="{019DD1A9-0FE5-461F-8A87-4A456574BD3E}" srcOrd="2" destOrd="0" presId="urn:microsoft.com/office/officeart/2005/8/layout/target3"/>
    <dgm:cxn modelId="{EC5D7F9D-3E59-458E-832F-D7904A69AEFD}" type="presParOf" srcId="{8A79BC5E-A523-4FAC-9951-706153B2EAAF}" destId="{DA899533-6327-4449-96F7-CEFE674A5883}" srcOrd="3" destOrd="0" presId="urn:microsoft.com/office/officeart/2005/8/layout/target3"/>
    <dgm:cxn modelId="{8084D5BC-DEAB-4548-B153-55908CA8AF19}" type="presParOf" srcId="{8A79BC5E-A523-4FAC-9951-706153B2EAAF}" destId="{DB19B281-23DC-4631-ABEB-BDAD5B16521F}" srcOrd="4" destOrd="0" presId="urn:microsoft.com/office/officeart/2005/8/layout/target3"/>
    <dgm:cxn modelId="{E34E7A67-87EB-41F3-8D30-2A7ADCFE78A9}" type="presParOf" srcId="{8A79BC5E-A523-4FAC-9951-706153B2EAAF}" destId="{F21183CC-D3F0-49A9-AE84-7167B219FE33}" srcOrd="5" destOrd="0" presId="urn:microsoft.com/office/officeart/2005/8/layout/target3"/>
    <dgm:cxn modelId="{C1E88226-3B0B-48FC-9900-7989BD57C1F2}" type="presParOf" srcId="{8A79BC5E-A523-4FAC-9951-706153B2EAAF}" destId="{75593133-2D6F-4BB5-90A5-FC35109A9341}" srcOrd="6" destOrd="0" presId="urn:microsoft.com/office/officeart/2005/8/layout/target3"/>
    <dgm:cxn modelId="{855E4F36-A84E-4C72-9E3B-D19686B69EF5}" type="presParOf" srcId="{8A79BC5E-A523-4FAC-9951-706153B2EAAF}" destId="{A95EB8A4-A823-4A00-8368-510355815BCC}" srcOrd="7" destOrd="0" presId="urn:microsoft.com/office/officeart/2005/8/layout/target3"/>
    <dgm:cxn modelId="{899CF25A-5C79-4B0F-A181-14F32BDF26DB}" type="presParOf" srcId="{8A79BC5E-A523-4FAC-9951-706153B2EAAF}" destId="{B3A2BA29-ED3A-4E23-8C18-2D6D9CDB4FA7}" srcOrd="8" destOrd="0" presId="urn:microsoft.com/office/officeart/2005/8/layout/target3"/>
    <dgm:cxn modelId="{1BFAD739-362F-41A5-B165-80D9E722E9EC}" type="presParOf" srcId="{8A79BC5E-A523-4FAC-9951-706153B2EAAF}" destId="{FBA3853A-993E-41C2-8408-4CC81D1BDB28}" srcOrd="9" destOrd="0" presId="urn:microsoft.com/office/officeart/2005/8/layout/target3"/>
    <dgm:cxn modelId="{B21162CF-5B42-4D08-A0F4-AD9ED50346FB}" type="presParOf" srcId="{8A79BC5E-A523-4FAC-9951-706153B2EAAF}" destId="{2FF8C04B-9A8F-4323-9A5D-3F34D9D61162}" srcOrd="10" destOrd="0" presId="urn:microsoft.com/office/officeart/2005/8/layout/target3"/>
    <dgm:cxn modelId="{1918E706-A50A-4EBC-9A83-DC8A37C8DD1F}" type="presParOf" srcId="{8A79BC5E-A523-4FAC-9951-706153B2EAAF}" destId="{2FCF288E-F9CC-4E4B-8FEC-EEA35A47FF56}" srcOrd="11" destOrd="0" presId="urn:microsoft.com/office/officeart/2005/8/layout/target3"/>
    <dgm:cxn modelId="{CB1DCBED-A561-4E78-BCF9-0915D5D34430}" type="presParOf" srcId="{8A79BC5E-A523-4FAC-9951-706153B2EAAF}" destId="{26E8F477-3E5F-4245-A01D-FB2CCFC91A9F}" srcOrd="12" destOrd="0" presId="urn:microsoft.com/office/officeart/2005/8/layout/target3"/>
    <dgm:cxn modelId="{10F079A4-78FC-456F-883E-3FC593A09F50}" type="presParOf" srcId="{8A79BC5E-A523-4FAC-9951-706153B2EAAF}" destId="{ADC9CAB5-9891-4361-BC63-60497A245592}" srcOrd="13" destOrd="0" presId="urn:microsoft.com/office/officeart/2005/8/layout/target3"/>
    <dgm:cxn modelId="{0D5EBE71-7875-4B79-BCE8-03B0B4A423C5}" type="presParOf" srcId="{8A79BC5E-A523-4FAC-9951-706153B2EAAF}" destId="{D8108310-8305-4598-9880-A1E7CBF3BD87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B3683-3551-4678-B6F0-1F98412A0AF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2D29AE-37EF-45D7-B3C0-30714C0A193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C0000"/>
              </a:solidFill>
            </a:rPr>
            <a:t>Первый уровень</a:t>
          </a:r>
        </a:p>
        <a:p>
          <a:r>
            <a:rPr lang="ru-RU" sz="1400" b="1" dirty="0" smtClean="0"/>
            <a:t>Базовые понятия экономики. Цель экономического образования- формирование поколения, способного к жизненному и профессиональному самоопределению  в условиях рыночных отношений</a:t>
          </a:r>
          <a:endParaRPr lang="ru-RU" sz="1400" b="1" dirty="0"/>
        </a:p>
      </dgm:t>
    </dgm:pt>
    <dgm:pt modelId="{15B5D47E-3409-46A4-836C-3DFC908532E9}" type="parTrans" cxnId="{DB53D934-67AF-43D2-A370-D4743929F753}">
      <dgm:prSet/>
      <dgm:spPr/>
      <dgm:t>
        <a:bodyPr/>
        <a:lstStyle/>
        <a:p>
          <a:endParaRPr lang="ru-RU"/>
        </a:p>
      </dgm:t>
    </dgm:pt>
    <dgm:pt modelId="{AFBE90EA-5F52-4BC0-96A8-4C3344A85B8A}" type="sibTrans" cxnId="{DB53D934-67AF-43D2-A370-D4743929F753}">
      <dgm:prSet/>
      <dgm:spPr/>
      <dgm:t>
        <a:bodyPr/>
        <a:lstStyle/>
        <a:p>
          <a:endParaRPr lang="ru-RU"/>
        </a:p>
      </dgm:t>
    </dgm:pt>
    <dgm:pt modelId="{9D96E39F-D928-43D5-A755-1D63D21C7A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C0000"/>
              </a:solidFill>
            </a:rPr>
            <a:t>Второй уровень</a:t>
          </a:r>
        </a:p>
        <a:p>
          <a:r>
            <a:rPr lang="ru-RU" sz="1600" b="1" dirty="0" smtClean="0"/>
            <a:t> </a:t>
          </a:r>
          <a:r>
            <a:rPr lang="ru-RU" sz="1400" b="1" dirty="0" smtClean="0"/>
            <a:t>Углублённая социально-экономическая подготовка. Целенаправленный отбор учащихся.Обучение способствует поступлению учеников в высшие учебные заведения экономической направленности.</a:t>
          </a:r>
          <a:endParaRPr lang="ru-RU" sz="1400" b="1" dirty="0"/>
        </a:p>
      </dgm:t>
    </dgm:pt>
    <dgm:pt modelId="{ABF74F5D-2BFA-4835-87B3-DF9E9B807B29}" type="parTrans" cxnId="{B34C5886-AB73-4F92-BFA8-853161FE1C7D}">
      <dgm:prSet/>
      <dgm:spPr/>
      <dgm:t>
        <a:bodyPr/>
        <a:lstStyle/>
        <a:p>
          <a:endParaRPr lang="ru-RU"/>
        </a:p>
      </dgm:t>
    </dgm:pt>
    <dgm:pt modelId="{DF44CACE-FF15-4A42-8155-064349A103CC}" type="sibTrans" cxnId="{B34C5886-AB73-4F92-BFA8-853161FE1C7D}">
      <dgm:prSet/>
      <dgm:spPr/>
      <dgm:t>
        <a:bodyPr/>
        <a:lstStyle/>
        <a:p>
          <a:endParaRPr lang="ru-RU"/>
        </a:p>
      </dgm:t>
    </dgm:pt>
    <dgm:pt modelId="{F5E245C1-8703-4142-B958-BEDB72375A4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C0000"/>
              </a:solidFill>
            </a:rPr>
            <a:t>Третий уровень</a:t>
          </a:r>
        </a:p>
        <a:p>
          <a:r>
            <a:rPr lang="ru-RU" sz="1400" b="1" dirty="0" smtClean="0"/>
            <a:t>Предпрофессиональная   и начальная профессиональная</a:t>
          </a:r>
        </a:p>
        <a:p>
          <a:r>
            <a:rPr lang="ru-RU" sz="1400" b="1" dirty="0" smtClean="0"/>
            <a:t> подготовка старшеклассников в области экономики и бизнеса. </a:t>
          </a:r>
        </a:p>
        <a:p>
          <a:endParaRPr lang="ru-RU" sz="1600" b="0" dirty="0"/>
        </a:p>
      </dgm:t>
    </dgm:pt>
    <dgm:pt modelId="{451D8737-D81C-46A2-8CDA-02FD38541D69}" type="parTrans" cxnId="{5C71E72D-ECDA-49F1-9C99-30181733899F}">
      <dgm:prSet/>
      <dgm:spPr/>
      <dgm:t>
        <a:bodyPr/>
        <a:lstStyle/>
        <a:p>
          <a:endParaRPr lang="ru-RU"/>
        </a:p>
      </dgm:t>
    </dgm:pt>
    <dgm:pt modelId="{3B36DF1A-08A1-4B54-8DE3-65C8D1532A7E}" type="sibTrans" cxnId="{5C71E72D-ECDA-49F1-9C99-30181733899F}">
      <dgm:prSet/>
      <dgm:spPr/>
      <dgm:t>
        <a:bodyPr/>
        <a:lstStyle/>
        <a:p>
          <a:endParaRPr lang="ru-RU"/>
        </a:p>
      </dgm:t>
    </dgm:pt>
    <dgm:pt modelId="{C0DA9BDA-6157-4DB0-80A3-398B29641A74}" type="pres">
      <dgm:prSet presAssocID="{D90B3683-3551-4678-B6F0-1F98412A0AF5}" presName="arrowDiagram" presStyleCnt="0">
        <dgm:presLayoutVars>
          <dgm:chMax val="5"/>
          <dgm:dir/>
          <dgm:resizeHandles val="exact"/>
        </dgm:presLayoutVars>
      </dgm:prSet>
      <dgm:spPr/>
    </dgm:pt>
    <dgm:pt modelId="{96C3584A-FD40-430C-B9DB-A41278160CC7}" type="pres">
      <dgm:prSet presAssocID="{D90B3683-3551-4678-B6F0-1F98412A0AF5}" presName="arrow" presStyleLbl="bgShp" presStyleIdx="0" presStyleCnt="1"/>
      <dgm:spPr>
        <a:solidFill>
          <a:srgbClr val="0070C0"/>
        </a:solidFill>
      </dgm:spPr>
    </dgm:pt>
    <dgm:pt modelId="{0154485B-3461-4B3D-8821-4FA3E0E93077}" type="pres">
      <dgm:prSet presAssocID="{D90B3683-3551-4678-B6F0-1F98412A0AF5}" presName="arrowDiagram3" presStyleCnt="0"/>
      <dgm:spPr/>
    </dgm:pt>
    <dgm:pt modelId="{D9DC606B-991F-4308-A159-E195E99174DD}" type="pres">
      <dgm:prSet presAssocID="{B42D29AE-37EF-45D7-B3C0-30714C0A1932}" presName="bullet3a" presStyleLbl="node1" presStyleIdx="0" presStyleCnt="3"/>
      <dgm:spPr/>
    </dgm:pt>
    <dgm:pt modelId="{48DC0612-006E-42CD-A0AD-FEDFB94AA6AA}" type="pres">
      <dgm:prSet presAssocID="{B42D29AE-37EF-45D7-B3C0-30714C0A1932}" presName="textBox3a" presStyleLbl="revTx" presStyleIdx="0" presStyleCnt="3" custScaleX="236566" custScaleY="6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BFD6-9853-41B6-932C-B08628DCE2FA}" type="pres">
      <dgm:prSet presAssocID="{9D96E39F-D928-43D5-A755-1D63D21C7ABD}" presName="bullet3b" presStyleLbl="node1" presStyleIdx="1" presStyleCnt="3"/>
      <dgm:spPr/>
    </dgm:pt>
    <dgm:pt modelId="{7AC80846-942F-429A-9FB2-0276C3D2AD6D}" type="pres">
      <dgm:prSet presAssocID="{9D96E39F-D928-43D5-A755-1D63D21C7ABD}" presName="textBox3b" presStyleLbl="revTx" presStyleIdx="1" presStyleCnt="3" custAng="0" custScaleX="336980" custScaleY="8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A0B89-9B14-4DC1-9044-E18C7698AD17}" type="pres">
      <dgm:prSet presAssocID="{F5E245C1-8703-4142-B958-BEDB72375A43}" presName="bullet3c" presStyleLbl="node1" presStyleIdx="2" presStyleCnt="3"/>
      <dgm:spPr/>
    </dgm:pt>
    <dgm:pt modelId="{FD224E2A-77B9-47F4-8773-D0DEB2F2E899}" type="pres">
      <dgm:prSet presAssocID="{F5E245C1-8703-4142-B958-BEDB72375A43}" presName="textBox3c" presStyleLbl="revTx" presStyleIdx="2" presStyleCnt="3" custScaleX="184818" custScaleY="9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3D934-67AF-43D2-A370-D4743929F753}" srcId="{D90B3683-3551-4678-B6F0-1F98412A0AF5}" destId="{B42D29AE-37EF-45D7-B3C0-30714C0A1932}" srcOrd="0" destOrd="0" parTransId="{15B5D47E-3409-46A4-836C-3DFC908532E9}" sibTransId="{AFBE90EA-5F52-4BC0-96A8-4C3344A85B8A}"/>
    <dgm:cxn modelId="{B34C5886-AB73-4F92-BFA8-853161FE1C7D}" srcId="{D90B3683-3551-4678-B6F0-1F98412A0AF5}" destId="{9D96E39F-D928-43D5-A755-1D63D21C7ABD}" srcOrd="1" destOrd="0" parTransId="{ABF74F5D-2BFA-4835-87B3-DF9E9B807B29}" sibTransId="{DF44CACE-FF15-4A42-8155-064349A103CC}"/>
    <dgm:cxn modelId="{8840194D-A213-4297-8477-621A6706753A}" type="presOf" srcId="{D90B3683-3551-4678-B6F0-1F98412A0AF5}" destId="{C0DA9BDA-6157-4DB0-80A3-398B29641A74}" srcOrd="0" destOrd="0" presId="urn:microsoft.com/office/officeart/2005/8/layout/arrow2"/>
    <dgm:cxn modelId="{5C71E72D-ECDA-49F1-9C99-30181733899F}" srcId="{D90B3683-3551-4678-B6F0-1F98412A0AF5}" destId="{F5E245C1-8703-4142-B958-BEDB72375A43}" srcOrd="2" destOrd="0" parTransId="{451D8737-D81C-46A2-8CDA-02FD38541D69}" sibTransId="{3B36DF1A-08A1-4B54-8DE3-65C8D1532A7E}"/>
    <dgm:cxn modelId="{2FF2ED6C-C5EB-47E4-95BA-B7B45FAE578F}" type="presOf" srcId="{F5E245C1-8703-4142-B958-BEDB72375A43}" destId="{FD224E2A-77B9-47F4-8773-D0DEB2F2E899}" srcOrd="0" destOrd="0" presId="urn:microsoft.com/office/officeart/2005/8/layout/arrow2"/>
    <dgm:cxn modelId="{CA0B133E-F66A-423B-94FF-697EE1AAEEEB}" type="presOf" srcId="{9D96E39F-D928-43D5-A755-1D63D21C7ABD}" destId="{7AC80846-942F-429A-9FB2-0276C3D2AD6D}" srcOrd="0" destOrd="0" presId="urn:microsoft.com/office/officeart/2005/8/layout/arrow2"/>
    <dgm:cxn modelId="{3E0EFB14-4716-49BE-A1FE-452120BBE72F}" type="presOf" srcId="{B42D29AE-37EF-45D7-B3C0-30714C0A1932}" destId="{48DC0612-006E-42CD-A0AD-FEDFB94AA6AA}" srcOrd="0" destOrd="0" presId="urn:microsoft.com/office/officeart/2005/8/layout/arrow2"/>
    <dgm:cxn modelId="{7AEA51AB-DB01-40EC-A502-EB807B1A90D4}" type="presParOf" srcId="{C0DA9BDA-6157-4DB0-80A3-398B29641A74}" destId="{96C3584A-FD40-430C-B9DB-A41278160CC7}" srcOrd="0" destOrd="0" presId="urn:microsoft.com/office/officeart/2005/8/layout/arrow2"/>
    <dgm:cxn modelId="{B08B5365-1C35-4478-9E84-6CE2E3485953}" type="presParOf" srcId="{C0DA9BDA-6157-4DB0-80A3-398B29641A74}" destId="{0154485B-3461-4B3D-8821-4FA3E0E93077}" srcOrd="1" destOrd="0" presId="urn:microsoft.com/office/officeart/2005/8/layout/arrow2"/>
    <dgm:cxn modelId="{BA018CA8-8092-4C6F-852C-11FFADF46D09}" type="presParOf" srcId="{0154485B-3461-4B3D-8821-4FA3E0E93077}" destId="{D9DC606B-991F-4308-A159-E195E99174DD}" srcOrd="0" destOrd="0" presId="urn:microsoft.com/office/officeart/2005/8/layout/arrow2"/>
    <dgm:cxn modelId="{5E265DDB-A8EC-417F-9355-4E61A0965479}" type="presParOf" srcId="{0154485B-3461-4B3D-8821-4FA3E0E93077}" destId="{48DC0612-006E-42CD-A0AD-FEDFB94AA6AA}" srcOrd="1" destOrd="0" presId="urn:microsoft.com/office/officeart/2005/8/layout/arrow2"/>
    <dgm:cxn modelId="{F85312DE-8F14-4E55-A8C2-73D78ACACF3E}" type="presParOf" srcId="{0154485B-3461-4B3D-8821-4FA3E0E93077}" destId="{CDB8BFD6-9853-41B6-932C-B08628DCE2FA}" srcOrd="2" destOrd="0" presId="urn:microsoft.com/office/officeart/2005/8/layout/arrow2"/>
    <dgm:cxn modelId="{E35B097F-4AB0-4D39-B253-F9460EE0956B}" type="presParOf" srcId="{0154485B-3461-4B3D-8821-4FA3E0E93077}" destId="{7AC80846-942F-429A-9FB2-0276C3D2AD6D}" srcOrd="3" destOrd="0" presId="urn:microsoft.com/office/officeart/2005/8/layout/arrow2"/>
    <dgm:cxn modelId="{6C26386C-2C20-4F9D-9A22-C3796A59B38E}" type="presParOf" srcId="{0154485B-3461-4B3D-8821-4FA3E0E93077}" destId="{023A0B89-9B14-4DC1-9044-E18C7698AD17}" srcOrd="4" destOrd="0" presId="urn:microsoft.com/office/officeart/2005/8/layout/arrow2"/>
    <dgm:cxn modelId="{B3D9D27F-F838-4AB8-A189-DCFC4E2B4019}" type="presParOf" srcId="{0154485B-3461-4B3D-8821-4FA3E0E93077}" destId="{FD224E2A-77B9-47F4-8773-D0DEB2F2E899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99AF6-8983-4C21-AF0C-9A2A13BD75A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CF68-F9F8-46A7-9736-A37446A40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Преемственность образования находит выражение в линейно-циклической структуре, где каждая</a:t>
            </a:r>
            <a:r>
              <a:rPr lang="ru-RU" baseline="0" dirty="0" smtClean="0"/>
              <a:t> из ступеней  общеобразовательной школы, имеет свои специфические функции, связанные с возрастными особенностями 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современных условиях непрерывное экономическое образование и воспитание необходимо начинать именно с начальных классов. Процесс экономического воспитания реализуется через различные формы его организации.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Курсы</a:t>
            </a:r>
            <a:r>
              <a:rPr lang="ru-RU" baseline="0" dirty="0" smtClean="0"/>
              <a:t> «Э</a:t>
            </a:r>
            <a:r>
              <a:rPr lang="ru-RU" dirty="0" smtClean="0"/>
              <a:t>кономика для малышей» поможет ученикам познать простейшие экономические законы, по которым живут люди, семья, общество, государство, развивать экономическое мышление и проявить</a:t>
            </a:r>
            <a:r>
              <a:rPr lang="ru-RU" baseline="0" dirty="0" smtClean="0"/>
              <a:t> эго в нравственно обоснованном поведении.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Прежде всего, следует учитывать, что игра как средство общения, обучения и накопления жизненного опыта является сложным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феноменом.</a:t>
            </a:r>
            <a:r>
              <a:rPr lang="ru-RU" b="1" dirty="0" smtClean="0">
                <a:solidFill>
                  <a:srgbClr val="FF0000"/>
                </a:solidFill>
              </a:rPr>
              <a:t> В процессе игры: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Осваиваются правила поведения и роли социальной группы, переносимые затем в “большую” жизнь;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Рассматриваются возможности самих групп, коллективов-аналогов предприятий, фирм, различных типов экономических и социальных институтов в миниатюре;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Приобретаются навыки совместной коллективной деятельности, отрабатываются индивидуальные характеристики учащихся, необходимые для достижения поставленных игровых целей;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Накапливаются культурные традиции, внесённые в игру участниками, учителями, привлечёнными дополнительными средствами - наглядными пособиями, учебниками.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defRPr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повышает интерес у предмету.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Расскажу о  методике и выбранных  в школе учебно-методических материалах.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ГЛАВНОЕ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оворить ребёнку о сложном мире экономики на языке, ему понятном. </a:t>
            </a:r>
            <a:r>
              <a:rPr lang="ru-RU" dirty="0" smtClean="0"/>
              <a:t>Наглядность и доступность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сновная форма обучения экономике в   начальных классах - игра.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Не навреди.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4 классе рассматриваются </a:t>
            </a:r>
            <a:r>
              <a:rPr lang="ru-RU" baseline="0" dirty="0" smtClean="0"/>
              <a:t> инновационные методы:  ролевые игры, метод проектов и  метод в сотрудничестве.</a:t>
            </a:r>
          </a:p>
          <a:p>
            <a:r>
              <a:rPr lang="ru-RU" baseline="0" dirty="0" smtClean="0"/>
              <a:t>Совместная деятельность школьников развивает у них чувства коллективизма, взаимопомощи, способствует развитию социальных умений.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Учебное пособие по экономике для 5 класса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построено с учетом требований к учебникам нового поколения для средней школы. Оно знакомит школьников с основными проблемами ведения семейного хозяйства, его планированием, учетом, контролем, финансовой документацией, бюджетом семьи.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Разъясняется роль семьи в сложившихся социально-экономических условиях. Особое внимание уделено формированию качеств рачительного хозяина и думающего покупателя. На конкретных примерах учащиеся знакомятся с использованием экономических знаний и умений в реальной жизни. Творческие задания, представленные в рабочей тетради, помогут детям разобраться с основными проблемами ведения семейного хозяйства, его планированием, учетом, контролем, бюджетом, финансовой документацией.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Тетрадь можно использовать как на уроке, так и для самостоятельной работы дома. Учебное пособие создано в рамках программы непрерывной социально-экономической подготовки учащихся 1-11-х классов, разработанной и апробированной РАО.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Экономика: Моя школа. 6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Учебное пособие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ли рассматривать школу как самостоятельное хозяйство со своей экономикой? Как связана экономика школы с экономикой региона и страны? Почему одни школы государственные, другие частные? Какое отношение к экономике имеют обычное школьное расписание и сменная обувь?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 на эти и другие вопросы Вы найдете в этом учебном пособии. В конце каждой темы учащиеся получат полезный совет экономиста. Пособие создано в рамках программы непрерывной социально-экономической подготовки учащихся 1-11 классов, разработанной и апробированной РАН.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Экономика 7 класс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предыдущих учебных пособиях под ред. И.А.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Сасовой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«Экономика: моя семья» для 5 класса и «Экономика: моя школа» для 6 класса учащиеся познакомились с устройством хозяйства семьи и школы, узнали из чего складываются их доходы, на что они тратятся и как сделать так, чтобы ведение их хозяйства было рациональным.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мир ребенка не ограничивается только домом и школой. Они помогают делать родителям покупки, оплачивают коммунальные услуги, занимаются в кружках и секциях, посещают врача и ездят в общественном транспорте. Эта повседневная и привычная для них жизнь организована совершенно определенным образом. Что лежит в основе этой организации?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Вся эта работа подчинена одной цели – удовлетворять потребности человека. Почему возникают те или иные потребности? Почему мы их не можем реализовать в полной мере независимо от того, живем ли мы в городе или небольшом селе? Что должно быть в городе или селе для того, чтобы людям в них было комфортно жить? Что такое хозяйство города или села, кто и как управляет этим хозяйством?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на эти и множество других вопросов учащиеся 7-х классов смогут найти в данном учебном пособии. Авторы надеются, что оно окажется не только познавательным, но и интересным.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Учебное пособие по экономике для 8 класса</a:t>
            </a:r>
            <a:r>
              <a:rPr lang="ru-RU" dirty="0" smtClean="0"/>
              <a:t> является логическим завершением трех предыдущих курсов - "Экономика семьи", "Экономика школы" и "Экономика ближайшего окружения". Курс предусматривает знакомство учащихся с различными социально-экономическими ролями, которые свойственны человеку в общественной жизни: потребителя и работника, налогоплательщика и др. Рассказано о проблемах человека, связанных с каждой из этих ролей, показаны пути преодоления этих проблем.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содержит вводный курс основ знаний по микро- и макроэкономике для учащихся общеобразовательных школ, в которых изучение предмета осуществляется на протяжении одного учебного года. В нем просто и доходчиво раскрыта хозяйственная жизнь общества не только на основе строгих и логичных моделей экономической науки, но и во всем многообразии истории бизнеса и государственной политики. Учебник может быть использован в 10-11 классах при изучении на базовом уровне интегрированного курса Обществознание (модуль Экономика), курса экономики в виде отдельного учебного предмета, а также в 9 классе для подготовки к обучению по социально-экономическому и социально-гуманитарному профилям в старшей школе. Методическое сопровождение учебника обеспечивается пособием для учителя Уроки экономики в школе (авторы - Е. В. Савицкая и С. Ф. Серегина) в 2-х книгах и четырьмя рабочими тетрадями этих же авторов.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знакомит старшеклассников с основами рыночной экономики. Изучение экономики по этому учебнику обеспечивает формирование у учащихся базового уровня экономической грамотности, культуры экономического мышления и способности к самообразованию и самопознанию. Полученные знания позволят обучаемым составить целостное представление о сути экономических явлений и их взаимосвязи.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доработан с учетом нового образовательного стандарта по экономике. Практикум предназначен для учащихся 10—11 классов, изучающих основы экономической теории по одноименному учебнику тех же авторов. Структура и содержание практикума жестко привязаны к учебнику: название глав повторяют названия глав учебника, а все виды заданий отражают понятия и законы, рассматриваемые в соответствующей главе учебника.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Задания внутри любой главы располагаются по принципу: от простого к сложному. Для каждой темы предусмотрены задания на выявление устойчивого усвоения ключевых понятий и терминов, тесты, контрольные задачи и вопросы, упражнения. Кроме того, в каждой главе есть материал для дополнительного чтения, раскрывающий наиболее трудные для усвоения вопросы.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Содержащиеся в пособии задания могут быть использованы на различных стадиях учебного процесса для самостоятельных и контрольных работ в классе, итогового опроса учащихся и т. 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А.П.Киреев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Экономика: интерактивный интернет-учебник для 10-11кл. Базовый уровень. К учебнику прилагается диск CD-ROM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первый отечественный интерактивный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мультимедийный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Интернет-учебник по экономике.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задача — дать учащимся обобщенное представление об экономике как фундаментальной и цельной науке. Учебник построен по принципу последовательного расширения охвата предмета изучения — от роли человека, экономической роли домохозяйства, фирмы и государства до экономики мира в целом.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предполагает работу с источниками экономической информации, использование современных средств коммуникации, включая ресурсы Интернета, критическое осмысление экономической информации, экономический анализ общественных явлений и событий, освоение типичных экономических ролей через участие в обучающих играх и тренингах, моделирующих ситуации реальной жизни.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может использоваться в учебном процессе в трех независимых режимах: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обычного учебника в виде книги, без применения компьютера, компакт-диска или Интернета;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интерактивного учебника, позволяющего параллельное использование книги и компакт-диска;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интернет-учебника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позволяющего параллельное использование книги, компакт-диска и Интернета.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строго структурирован: 5 глав; в каждой главе 7 параграфов (всего 35 — по количеству учебных часов); при этом каждый параграф содержит материал, обязательный для изучения, дополнительный и практикум. В дополнительном материале отражены сведения об истоках экономических идей, даны ответы на практические вопросы, с которыми может столкнуться будущий экономист, и краткие выводы по теме. Практикум включает три группы заданий: для работы с учебником, с диском и Интернетом.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 написан языком делового общения — кратко, ясно, емко. Основные понятия тщательно отобраны, их определения выделены в тексте. Поскольку английский — основной язык делового общения в современном мире, для всех основных понятий приведен английский эквивалент. В конце учебника — двуязычный глоссарий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 Киреев.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 диск Экономика.10-11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класс.Базовый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учебнику «Экономика» А.П. Киреева выпущен CD-диск с практикумом (моделями экономических ситуаций и экономическими задачами для самостоятельного решения), анимированной презентацией учебника и Интернет-ресурсами, содержащими информацию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on-line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экономическим вопросам.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экономических знаний для всех.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Формы дистанционного обучения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Дистанционное обучение, осуществляемое с помощью компьютерных телекоммуникаций, имеет следующие формы занятий.</a:t>
            </a:r>
          </a:p>
          <a:p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Чат-занятия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учебные занятия, осуществляемые с использованием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чат-технологий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Чат-занятия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проводятся синхронно, то есть все участники имеют одновременный доступ к чату. В рамках многих дистанционных учебных заведений действует чат-школа, в которой с помощью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чат-кабинетов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организуется деятельность дистанционных педагогов и учеников.</a:t>
            </a:r>
          </a:p>
          <a:p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Веб-занятия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дистанционные уроки, конференции, семинары, деловые игры, лабораторные работы, практикумы и другие формы учебных занятий, проводимых с помощью средств телекоммуникаций и других возможностей «Всемирной паутины».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веб-занятий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используются специализированные образовательные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веб-форумы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форма работы пользователей по определённой теме или проблеме с помощью записей, оставляемых на одном из сайтов с установленной на нем соответствующей программой.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чат-занятий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веб-форумы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отличаются возможностью более длительной (многодневной) работы и асинхронным характером взаимодействия учеников и педагогов.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Телеконференции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проводятся, как правило, на основе списков рассылки с использованием электронной почты. Для учебных телеконференций характерно достижение образовательных задач. Также существуют формы дистанционного обучения, при котором учебные материалы высылаются почтой в регионы.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Стремление решить весь комплекс проблем экономического образования и воспитания через предметы базового компонента учебного плана учителями, имеющими образование по традиционным специальностям ( математика, география, история, технология и др.), несомненно дало свой результат, но не обеспечило</a:t>
            </a:r>
            <a:r>
              <a:rPr lang="ru-RU" baseline="0" dirty="0" smtClean="0"/>
              <a:t> </a:t>
            </a:r>
            <a:r>
              <a:rPr lang="ru-RU" dirty="0" smtClean="0"/>
              <a:t>должной эффективности образования 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3CF68-F9F8-46A7-9736-A37446A40E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D6454-29E8-4720-9A4A-FFE7E1881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2D81-7D91-45B0-B0CC-EC7A71037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27744-D2B4-433D-AA68-D736FB273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7652-8738-4982-A375-C885FAEA66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131589-D43A-41F3-90FE-99DA33703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3F206-5B09-4F52-8905-632998CE8C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DC4C-A153-48F1-84CB-3F55B0D91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7B11-EFA1-4DF1-B0DC-CC59DA0AB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E251E-AAD4-40DA-BA91-967CD9C14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9D63-2CCE-40CB-A555-5824AB613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FFF84-2BBD-412C-BA67-7145914C5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81BB-F849-4D00-8978-2FEF0138A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80FF3-5D23-4CAD-ACA2-6C4F51876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A8CEF-524B-4AEE-BFCF-6C5ED89DD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88DC4C-A153-48F1-84CB-3F55B0D915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-press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6500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33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7038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://smiles.33b.ru/smile.103022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111.doc"/><Relationship Id="rId5" Type="http://schemas.openxmlformats.org/officeDocument/2006/relationships/hyperlink" Target="http://learning.9151394.ru/" TargetMode="External"/><Relationship Id="rId4" Type="http://schemas.openxmlformats.org/officeDocument/2006/relationships/hyperlink" Target="http://learning.9151394.ru/login/logout.php?sesskey=cfYfV63nn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Nk_aWlFCzEY/R52NBfUC01I/AAAAAAAACX4/1MGzwcX0Gbw/s400/dewey-john-2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oscowconservatory.ru/history/bigway/40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hyperlink" Target="http://smiles.33b.ru/smile.10945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8839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27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  в начальной </a:t>
            </a:r>
            <a:r>
              <a:rPr lang="ru-RU" b="1" smtClean="0">
                <a:solidFill>
                  <a:srgbClr val="FF0000"/>
                </a:solidFill>
              </a:rPr>
              <a:t>школе 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Фокина Н.А. учитель экономики ГОУ СОШ №2032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выступление на родительском собрании.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За парт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14800"/>
            <a:ext cx="2743200" cy="23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экономического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Требования к результатам обучения.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ситуация с преподаванием основ экономики в школе может расцениваться как поисковая на пути к выработке единой концепции базового и непрерывного экономического образования</a:t>
            </a:r>
            <a:endParaRPr lang="ru-RU" b="1" dirty="0"/>
          </a:p>
        </p:txBody>
      </p:sp>
      <p:pic>
        <p:nvPicPr>
          <p:cNvPr id="5" name="Picture 7" descr="j028528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0400" y="4572000"/>
            <a:ext cx="1371600" cy="18145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2399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рограммы </a:t>
            </a: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непрерывной социально-экономической подготовки учащихся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1-11-х </a:t>
            </a: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классов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борни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362200"/>
            <a:ext cx="2590800" cy="3741228"/>
          </a:xfrm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362200"/>
            <a:ext cx="2422712" cy="374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z="2000" b="1" dirty="0" smtClean="0"/>
              <a:t>Учебники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издательства "ВИТА-ПРЕСС", включенных в  ФЕДЕРАЛЬНЫЙ ПЕРЕЧЕНЬ УЧЕБНИКОВ, </a:t>
            </a:r>
            <a:b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РЕКОМЕНДОВАННЫХ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УЧРЕЖДЕНИЯХ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НА 2010/2011 УЧЕБНЫЙ ГОД</a:t>
            </a:r>
            <a:r>
              <a:rPr lang="ru-RU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200" dirty="0"/>
          </a:p>
        </p:txBody>
      </p:sp>
      <p:pic>
        <p:nvPicPr>
          <p:cNvPr id="5" name="Picture 2" descr="http://www.vita-press.ru/uploads/pics/econo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3810000" cy="3171825"/>
          </a:xfrm>
          <a:prstGeom prst="rect">
            <a:avLst/>
          </a:prstGeom>
          <a:noFill/>
        </p:spPr>
      </p:pic>
      <p:pic>
        <p:nvPicPr>
          <p:cNvPr id="23558" name="Picture 6" descr="http://www.dialogvn.ru/ja/images/VITA/Oblozhki/10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648200"/>
            <a:ext cx="3629025" cy="952500"/>
          </a:xfrm>
          <a:prstGeom prst="rect">
            <a:avLst/>
          </a:prstGeom>
          <a:noFill/>
        </p:spPr>
      </p:pic>
      <p:pic>
        <p:nvPicPr>
          <p:cNvPr id="23560" name="Picture 8" descr="http://www.dialogvn.ru/ja/images/VITA/Oblozhki/10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0"/>
            <a:ext cx="2515743" cy="1181100"/>
          </a:xfrm>
          <a:prstGeom prst="rect">
            <a:avLst/>
          </a:prstGeom>
          <a:noFill/>
        </p:spPr>
      </p:pic>
      <p:pic>
        <p:nvPicPr>
          <p:cNvPr id="23562" name="Picture 10" descr="http://www.dialogvn.ru/ja/images/VITA/Oblozhki/Osnova%2010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200400"/>
            <a:ext cx="1748790" cy="1143000"/>
          </a:xfrm>
          <a:prstGeom prst="rect">
            <a:avLst/>
          </a:prstGeom>
          <a:noFill/>
        </p:spPr>
      </p:pic>
      <p:pic>
        <p:nvPicPr>
          <p:cNvPr id="23564" name="Picture 12" descr="http://www.dialogvn.ru/ja/images/VITA/Oblozhki/Marketing%2010-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5638800"/>
            <a:ext cx="3228975" cy="952500"/>
          </a:xfrm>
          <a:prstGeom prst="rect">
            <a:avLst/>
          </a:prstGeom>
          <a:noFill/>
        </p:spPr>
      </p:pic>
      <p:pic>
        <p:nvPicPr>
          <p:cNvPr id="23566" name="Picture 14" descr="http://www.dialogvn.ru/ja/images/VITA/Oblozhki/8-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5638800"/>
            <a:ext cx="3600450" cy="952500"/>
          </a:xfrm>
          <a:prstGeom prst="rect">
            <a:avLst/>
          </a:prstGeom>
          <a:noFill/>
        </p:spPr>
      </p:pic>
      <p:pic>
        <p:nvPicPr>
          <p:cNvPr id="13" name="Picture 4" descr="ec2239-001"/>
          <p:cNvPicPr>
            <a:picLocks noChangeAspect="1" noChangeArrowheads="1"/>
          </p:cNvPicPr>
          <p:nvPr/>
        </p:nvPicPr>
        <p:blipFill>
          <a:blip r:embed="rId9">
            <a:lum bright="18000" contrast="6000"/>
          </a:blip>
          <a:srcRect/>
          <a:stretch>
            <a:fillRect/>
          </a:stretch>
        </p:blipFill>
        <p:spPr bwMode="auto">
          <a:xfrm>
            <a:off x="6858000" y="2819400"/>
            <a:ext cx="1816409" cy="2667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адрес: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107140, г. Москва, ул.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Гаврикова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д. 7/9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Телефоны: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(499) 261-30-78, (499)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265-70-87  киоск: 8-926-254-46-64.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Факс: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(499) 261-30-78, (499) 265-70-87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 в интернете: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http://www.vita-press.ru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info@vita-press.ru</a:t>
            </a:r>
            <a:endParaRPr lang="ru-RU" dirty="0"/>
          </a:p>
        </p:txBody>
      </p:sp>
      <p:pic>
        <p:nvPicPr>
          <p:cNvPr id="4" name="Рисунок 3" descr="logo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"/>
            <a:ext cx="2124075" cy="1000125"/>
          </a:xfrm>
          <a:prstGeom prst="rect">
            <a:avLst/>
          </a:prstGeom>
        </p:spPr>
      </p:pic>
      <p:pic>
        <p:nvPicPr>
          <p:cNvPr id="5" name="Рисунок 4" descr="книг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181600"/>
            <a:ext cx="111442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в начальной школе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Учебно-тематический план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3000" y="1828800"/>
          <a:ext cx="75438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4800600"/>
                <a:gridCol w="1600200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Классы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Разделы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Количество часов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1-й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Необходимость изучения экономики</a:t>
                      </a:r>
                    </a:p>
                    <a:p>
                      <a:r>
                        <a:rPr lang="ru-RU" sz="1200" b="1" dirty="0" smtClean="0"/>
                        <a:t>2. Потребности</a:t>
                      </a:r>
                    </a:p>
                    <a:p>
                      <a:r>
                        <a:rPr lang="ru-RU" sz="1200" b="1" dirty="0" smtClean="0"/>
                        <a:t>3. Источники удовлетворения потребностей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</a:p>
                    <a:p>
                      <a:r>
                        <a:rPr lang="ru-RU" sz="1200" b="1" dirty="0" smtClean="0"/>
                        <a:t>7</a:t>
                      </a:r>
                    </a:p>
                    <a:p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                            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2-й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Проблема выбора</a:t>
                      </a:r>
                    </a:p>
                    <a:p>
                      <a:r>
                        <a:rPr lang="ru-RU" sz="1200" b="1" dirty="0" smtClean="0"/>
                        <a:t>2.Деньги</a:t>
                      </a:r>
                    </a:p>
                    <a:p>
                      <a:r>
                        <a:rPr lang="ru-RU" sz="1200" b="1" dirty="0" smtClean="0"/>
                        <a:t>3.Доходы и расходы</a:t>
                      </a:r>
                    </a:p>
                    <a:p>
                      <a:r>
                        <a:rPr lang="ru-RU" sz="1200" b="1" dirty="0" smtClean="0"/>
                        <a:t>4.Покупатель и продавец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</a:t>
                      </a:r>
                    </a:p>
                    <a:p>
                      <a:r>
                        <a:rPr lang="ru-RU" sz="1200" b="1" dirty="0" smtClean="0"/>
                        <a:t>7</a:t>
                      </a:r>
                    </a:p>
                    <a:p>
                      <a:r>
                        <a:rPr lang="ru-RU" sz="1200" b="1" dirty="0" smtClean="0"/>
                        <a:t>10</a:t>
                      </a:r>
                    </a:p>
                    <a:p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                            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34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3-й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200" b="1" dirty="0" smtClean="0"/>
                        <a:t>1.Труд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b="1" dirty="0" smtClean="0"/>
                        <a:t>2.Собственность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b="1" dirty="0" smtClean="0"/>
                        <a:t>3.Домашнее</a:t>
                      </a:r>
                      <a:r>
                        <a:rPr lang="ru-RU" sz="1200" b="1" baseline="0" dirty="0" smtClean="0"/>
                        <a:t> хозяйство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b="1" baseline="0" dirty="0" smtClean="0"/>
                        <a:t>4.Школьное хозяйство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</a:t>
                      </a:r>
                    </a:p>
                    <a:p>
                      <a:r>
                        <a:rPr lang="ru-RU" sz="1200" b="1" dirty="0" smtClean="0"/>
                        <a:t>7</a:t>
                      </a:r>
                    </a:p>
                    <a:p>
                      <a:r>
                        <a:rPr lang="ru-RU" sz="1200" b="1" dirty="0" smtClean="0"/>
                        <a:t>8</a:t>
                      </a:r>
                    </a:p>
                    <a:p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                           Итого                   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34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4-й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Местное хозяйство</a:t>
                      </a:r>
                    </a:p>
                    <a:p>
                      <a:r>
                        <a:rPr lang="ru-RU" sz="1200" b="1" dirty="0" smtClean="0"/>
                        <a:t>2.Возможности местного</a:t>
                      </a:r>
                      <a:r>
                        <a:rPr lang="ru-RU" sz="1200" b="1" baseline="0" dirty="0" smtClean="0"/>
                        <a:t> хозяйства в удовлетворении потребностей людей</a:t>
                      </a:r>
                    </a:p>
                    <a:p>
                      <a:r>
                        <a:rPr lang="ru-RU" sz="1200" b="1" baseline="0" dirty="0" smtClean="0"/>
                        <a:t>3. Управление местным хозяйством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</a:t>
                      </a:r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12</a:t>
                      </a:r>
                    </a:p>
                    <a:p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                         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34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в начальной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Мама\Desktop\1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1524000" cy="2065019"/>
          </a:xfrm>
          <a:prstGeom prst="rect">
            <a:avLst/>
          </a:prstGeom>
          <a:noFill/>
        </p:spPr>
      </p:pic>
      <p:pic>
        <p:nvPicPr>
          <p:cNvPr id="6148" name="Picture 4" descr="C:\Users\Мама\Desktop\2 кла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86200"/>
            <a:ext cx="1591909" cy="2133600"/>
          </a:xfrm>
          <a:prstGeom prst="rect">
            <a:avLst/>
          </a:prstGeom>
          <a:noFill/>
        </p:spPr>
      </p:pic>
      <p:pic>
        <p:nvPicPr>
          <p:cNvPr id="6149" name="Picture 5" descr="C:\Users\Мама\Desktop\3 кла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1714170" cy="2133600"/>
          </a:xfrm>
          <a:prstGeom prst="rect">
            <a:avLst/>
          </a:prstGeom>
          <a:noFill/>
        </p:spPr>
      </p:pic>
      <p:pic>
        <p:nvPicPr>
          <p:cNvPr id="6150" name="Picture 6" descr="C:\Users\Мама\Desktop\4 клас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886200"/>
            <a:ext cx="1524000" cy="2133600"/>
          </a:xfrm>
          <a:prstGeom prst="rect">
            <a:avLst/>
          </a:prstGeom>
          <a:noFill/>
        </p:spPr>
      </p:pic>
      <p:pic>
        <p:nvPicPr>
          <p:cNvPr id="6153" name="Picture 9" descr="C:\Users\Мама\Desktop\1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057400"/>
            <a:ext cx="2005409" cy="1089218"/>
          </a:xfrm>
          <a:prstGeom prst="rect">
            <a:avLst/>
          </a:prstGeom>
          <a:noFill/>
        </p:spPr>
      </p:pic>
      <p:pic>
        <p:nvPicPr>
          <p:cNvPr id="12" name="Picture 5" descr="AG00317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295400"/>
            <a:ext cx="15422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Особенности экономики для малышей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Мышление младших школьников носит конкретный характер, поэтому за основу берутся те понятия и явления, с которыми дети не раз встречались в жизни.</a:t>
            </a:r>
            <a:endParaRPr lang="ru-RU" b="1" dirty="0"/>
          </a:p>
        </p:txBody>
      </p:sp>
      <p:pic>
        <p:nvPicPr>
          <p:cNvPr id="63492" name="Picture 4" descr="http://t2.gstatic.com/images?q=tbn:ANd9GcTDi80IlpP1lkk3mjLhag4rYutfGKvGuk2_6CAi804YIn3L_p8&amp;t=1&amp;usg=__qEpPb9yqOiu5irx9weFdqgFi7fI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00600"/>
            <a:ext cx="26289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Для активизации процесса обучения и воспитания используются различные методы ( рассказ, тренинг, игра, разбор ситуаций, дискуссия, изобразительная деятельность, видеосюжеты и др.),включающие детей в конкретную обучающую деятельность.  </a:t>
            </a:r>
            <a:endParaRPr lang="ru-RU" b="1" dirty="0"/>
          </a:p>
        </p:txBody>
      </p:sp>
      <p:pic>
        <p:nvPicPr>
          <p:cNvPr id="4" name="Picture 25" descr="3bffde1cba3dd9d81ff3f03bf363fec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7432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гр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181600"/>
            <a:ext cx="230505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mamabama.ru/wp-content/uploads/2009/06/screen_vin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Ввести детей в ту или иную  экономическую проблему помогают известные сказки, мультфильмы, задачи, в которых участвуют знакомые литературные герои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Родители </a:t>
            </a:r>
            <a:r>
              <a:rPr lang="ru-RU" b="1" dirty="0"/>
              <a:t>имеют право на получение информации о содержании учебных программ и критериях выставления оценок (закон «Об образовании», ст.15п.7</a:t>
            </a:r>
            <a:r>
              <a:rPr lang="ru-RU" b="1" dirty="0" smtClean="0"/>
              <a:t>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  Учитель </a:t>
            </a:r>
            <a:r>
              <a:rPr lang="ru-RU" b="1" dirty="0"/>
              <a:t>обладает свободой педагогической </a:t>
            </a:r>
            <a:r>
              <a:rPr lang="ru-RU" b="1" dirty="0" smtClean="0"/>
              <a:t>деятельности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b="1" dirty="0"/>
              <a:t>и свободу творчества </a:t>
            </a:r>
            <a:endParaRPr lang="ru-RU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(</a:t>
            </a:r>
            <a:r>
              <a:rPr lang="ru-RU" b="1" dirty="0"/>
              <a:t>конституция РФ, ст.44п.1, </a:t>
            </a:r>
            <a:endParaRPr lang="ru-RU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закон </a:t>
            </a:r>
            <a:r>
              <a:rPr lang="ru-RU" b="1" dirty="0"/>
              <a:t>«Об образовании», </a:t>
            </a:r>
            <a:r>
              <a:rPr lang="ru-RU" b="1" dirty="0" smtClean="0"/>
              <a:t>ст.55п.4)</a:t>
            </a:r>
            <a:endParaRPr lang="ru-RU" b="1" dirty="0"/>
          </a:p>
        </p:txBody>
      </p:sp>
      <p:pic>
        <p:nvPicPr>
          <p:cNvPr id="6" name="Picture 57" descr="e5413e915f3dddb80ec369a286f956e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334000"/>
            <a:ext cx="1066800" cy="1000125"/>
          </a:xfrm>
          <a:prstGeom prst="rect">
            <a:avLst/>
          </a:prstGeom>
          <a:noFill/>
        </p:spPr>
      </p:pic>
      <p:pic>
        <p:nvPicPr>
          <p:cNvPr id="7" name="Рисунок 6" descr="зак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667000"/>
            <a:ext cx="1856457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143000"/>
            <a:ext cx="4191000" cy="5334000"/>
          </a:xfrm>
        </p:spPr>
        <p:txBody>
          <a:bodyPr/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Предусмотрено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Выполнение творческих заданий детьми совместно с родителями.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Добровольное</a:t>
            </a:r>
          </a:p>
          <a:p>
            <a:pPr>
              <a:buNone/>
            </a:pPr>
            <a:r>
              <a:rPr lang="ru-RU" sz="2800" b="1" dirty="0" smtClean="0"/>
              <a:t>   домашнее задание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 Необязательное  выставление оценок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0836" name="Picture 4" descr="http://www.za-partoi.ru/core/utils/blob.php?blobid=528&amp;w=341&amp;h=278&amp;i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14600"/>
            <a:ext cx="3248025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pic>
        <p:nvPicPr>
          <p:cNvPr id="4" name="Содержимое 3" descr="Бизнес-идея-Обучение-детей-бизнесу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2209800"/>
            <a:ext cx="426720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23622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Метод в сотрудничестве</a:t>
            </a:r>
            <a:r>
              <a:rPr lang="ru-RU" b="1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810000"/>
            <a:ext cx="380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Инновационный метод  проектов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Социально- экономические знания, получаемые школьниками, призваны формировать гражданина и соответствовать нормам и правилам, принятым в цивилизованном обществе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6978" name="Picture 2" descr="http://t2.gstatic.com/images?q=tbn:ANd9GcSq8fjK5GFfZDFuHh_KXyK3AHFUfAY7SkBPISI0SwV0jxrpRPc&amp;t=1&amp;usg=__KJXUmnOiQE3hu0S-Zgu7oSSwUsI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19050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Особенности экономики для малышей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Содержание учебного экономического материала должно стать основой для дальнейшего изучения экономики в средней школе.</a:t>
            </a:r>
            <a:endParaRPr lang="ru-RU" b="1" dirty="0"/>
          </a:p>
        </p:txBody>
      </p:sp>
      <p:pic>
        <p:nvPicPr>
          <p:cNvPr id="125956" name="Picture 4" descr="http://www.chtivo.ru/image/to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0"/>
            <a:ext cx="3076575" cy="1733551"/>
          </a:xfrm>
          <a:prstGeom prst="rect">
            <a:avLst/>
          </a:prstGeom>
          <a:noFill/>
        </p:spPr>
      </p:pic>
      <p:pic>
        <p:nvPicPr>
          <p:cNvPr id="125958" name="Picture 6" descr="http://www.chtivo.ru/image/to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95800"/>
            <a:ext cx="273367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в средней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7" name="Picture 1" descr="C:\Users\Мама\Desktop\5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1985022" cy="2803844"/>
          </a:xfrm>
          <a:prstGeom prst="rect">
            <a:avLst/>
          </a:prstGeom>
          <a:noFill/>
        </p:spPr>
      </p:pic>
      <p:pic>
        <p:nvPicPr>
          <p:cNvPr id="24578" name="Picture 2" descr="C:\Users\Мама\Desktop\ттз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19200"/>
            <a:ext cx="1911638" cy="2743200"/>
          </a:xfrm>
          <a:prstGeom prst="rect">
            <a:avLst/>
          </a:prstGeom>
          <a:noFill/>
        </p:spPr>
      </p:pic>
      <p:pic>
        <p:nvPicPr>
          <p:cNvPr id="10" name="Picture 2" descr="C:\Users\Мама\Desktop\6 кла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19200"/>
            <a:ext cx="1954512" cy="28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Мама\Desktop\7 клас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962400"/>
            <a:ext cx="1950425" cy="2764727"/>
          </a:xfrm>
          <a:prstGeom prst="rect">
            <a:avLst/>
          </a:prstGeom>
          <a:noFill/>
        </p:spPr>
      </p:pic>
      <p:pic>
        <p:nvPicPr>
          <p:cNvPr id="12" name="Picture 5" descr="Л. Э. Новикова Экономика. Моя роль в обществе. 8 клас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819525"/>
            <a:ext cx="2117404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в средней школе</a:t>
            </a:r>
            <a:endParaRPr lang="ru-RU" dirty="0"/>
          </a:p>
        </p:txBody>
      </p:sp>
      <p:pic>
        <p:nvPicPr>
          <p:cNvPr id="25602" name="Picture 2" descr="http://www.100book.ru/b155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962400"/>
            <a:ext cx="1802081" cy="2668466"/>
          </a:xfrm>
          <a:prstGeom prst="rect">
            <a:avLst/>
          </a:prstGeom>
          <a:noFill/>
        </p:spPr>
      </p:pic>
      <p:pic>
        <p:nvPicPr>
          <p:cNvPr id="25604" name="Picture 4" descr="http://www.umnikk.ru/picts/_j25000072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371600"/>
            <a:ext cx="1818409" cy="2667001"/>
          </a:xfrm>
          <a:prstGeom prst="rect">
            <a:avLst/>
          </a:prstGeom>
          <a:noFill/>
        </p:spPr>
      </p:pic>
      <p:pic>
        <p:nvPicPr>
          <p:cNvPr id="25608" name="Picture 8" descr="http://www.ozon.ru/multimedia/books_covers/1000280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295400"/>
            <a:ext cx="1905000" cy="2733676"/>
          </a:xfrm>
          <a:prstGeom prst="rect">
            <a:avLst/>
          </a:prstGeom>
          <a:noFill/>
        </p:spPr>
      </p:pic>
      <p:pic>
        <p:nvPicPr>
          <p:cNvPr id="25614" name="Picture 14" descr="http://shop.top-kniga.ru/data/m_ishc/750/7508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886200"/>
            <a:ext cx="1828800" cy="2715768"/>
          </a:xfrm>
          <a:prstGeom prst="rect">
            <a:avLst/>
          </a:prstGeom>
          <a:noFill/>
        </p:spPr>
      </p:pic>
      <p:pic>
        <p:nvPicPr>
          <p:cNvPr id="25616" name="Picture 16" descr="5-7755-0825-4/5-7755-1036-4/978-5-7755-1317-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886200"/>
            <a:ext cx="1905000" cy="2828925"/>
          </a:xfrm>
          <a:prstGeom prst="rect">
            <a:avLst/>
          </a:prstGeom>
          <a:noFill/>
        </p:spPr>
      </p:pic>
      <p:pic>
        <p:nvPicPr>
          <p:cNvPr id="14" name="Picture 10" descr="http://www.char.ru/books/p16648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1143000"/>
            <a:ext cx="2286000" cy="321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Экономика в старшей  школе</a:t>
            </a:r>
            <a:endParaRPr lang="ru-RU" dirty="0"/>
          </a:p>
        </p:txBody>
      </p:sp>
      <p:pic>
        <p:nvPicPr>
          <p:cNvPr id="32770" name="Picture 2" descr="Нажмите, чтобы увеличить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1905000" cy="2838450"/>
          </a:xfrm>
          <a:prstGeom prst="rect">
            <a:avLst/>
          </a:prstGeom>
          <a:noFill/>
        </p:spPr>
      </p:pic>
      <p:pic>
        <p:nvPicPr>
          <p:cNvPr id="32772" name="Picture 4" descr="Нажмите, чтобы увеличить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733800"/>
            <a:ext cx="1905000" cy="2752725"/>
          </a:xfrm>
          <a:prstGeom prst="rect">
            <a:avLst/>
          </a:prstGeom>
          <a:noFill/>
        </p:spPr>
      </p:pic>
      <p:pic>
        <p:nvPicPr>
          <p:cNvPr id="32774" name="Picture 6" descr="Нажмите, чтобы увеличить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828800"/>
            <a:ext cx="1905000" cy="2800351"/>
          </a:xfrm>
          <a:prstGeom prst="rect">
            <a:avLst/>
          </a:prstGeom>
          <a:noFill/>
        </p:spPr>
      </p:pic>
      <p:pic>
        <p:nvPicPr>
          <p:cNvPr id="9" name="Picture 12" descr="http://www.bookskazan.ru/images/article/123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743200"/>
            <a:ext cx="4876800" cy="3801913"/>
          </a:xfrm>
          <a:prstGeom prst="rect">
            <a:avLst/>
          </a:prstGeom>
          <a:noFill/>
        </p:spPr>
      </p:pic>
      <p:pic>
        <p:nvPicPr>
          <p:cNvPr id="32776" name="Picture 8" descr="Е. Б. Лавренова Сборник заданий  по экономике для  подготовки к ЕГЭ. Пособие для 10-11 классов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19200"/>
            <a:ext cx="1680882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4"/>
            <a:ext cx="8305800" cy="5775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ru-RU" sz="2800" b="1" dirty="0"/>
              <a:t>В настоящее время объем и уровень  </a:t>
            </a:r>
          </a:p>
          <a:p>
            <a:pPr>
              <a:buFontTx/>
              <a:buNone/>
            </a:pPr>
            <a:r>
              <a:rPr lang="ru-RU" sz="2800" b="1" dirty="0"/>
              <a:t>   сложности информации, предлагаемый для   усвоения, постоянно увеличивается, поэтому  процесс интеллектуального развития  учащихся требует интенсификации. </a:t>
            </a:r>
          </a:p>
          <a:p>
            <a:endParaRPr lang="ru-RU" sz="2800" b="1" dirty="0"/>
          </a:p>
          <a:p>
            <a:pPr>
              <a:buFontTx/>
              <a:buNone/>
            </a:pPr>
            <a:r>
              <a:rPr lang="ru-RU" sz="2800" b="1" dirty="0"/>
              <a:t>  </a:t>
            </a:r>
            <a:r>
              <a:rPr lang="ru-RU" sz="2800" b="1" dirty="0" smtClean="0"/>
              <a:t>  Одним </a:t>
            </a:r>
            <a:r>
              <a:rPr lang="ru-RU" sz="2800" b="1" dirty="0"/>
              <a:t>из путей повышения интенсивности   обучения является использование ИТ.</a:t>
            </a:r>
          </a:p>
          <a:p>
            <a:endParaRPr lang="ru-RU" sz="2800" b="1" dirty="0">
              <a:solidFill>
                <a:srgbClr val="FFFF00"/>
              </a:solidFill>
            </a:endParaRP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Picture 7" descr="Вова Бякин и Федя Кряков на уроке информат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724400"/>
            <a:ext cx="333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905000" y="304800"/>
            <a:ext cx="5087937" cy="1219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Учитель должен</a:t>
            </a:r>
          </a:p>
          <a:p>
            <a:pPr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 быть современным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 flipH="1">
            <a:off x="2363788" y="1808163"/>
            <a:ext cx="576262" cy="323850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4343400" y="1524000"/>
            <a:ext cx="152400" cy="1506537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6553200" y="1600200"/>
            <a:ext cx="1150937" cy="24288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62000" y="1676400"/>
            <a:ext cx="316865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Уметь быстро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адаптироваться  в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изменяющихся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условиях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2895600" y="2971800"/>
            <a:ext cx="2447925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Уметь работать 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принимать решения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в сотрудничестве</a:t>
            </a: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6396038" y="4221163"/>
            <a:ext cx="2497137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Уметь</a:t>
            </a:r>
          </a:p>
          <a:p>
            <a:pPr algn="ctr"/>
            <a:r>
              <a:rPr lang="ru-RU" b="1">
                <a:latin typeface="Times New Roman" pitchFamily="18" charset="0"/>
              </a:rPr>
              <a:t>практически </a:t>
            </a:r>
          </a:p>
          <a:p>
            <a:pPr algn="ctr"/>
            <a:r>
              <a:rPr lang="ru-RU" b="1">
                <a:latin typeface="Times New Roman" pitchFamily="18" charset="0"/>
              </a:rPr>
              <a:t>мыслить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715000" y="1371600"/>
            <a:ext cx="76200" cy="12954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5334000" y="2514600"/>
            <a:ext cx="1800225" cy="1187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</a:rPr>
              <a:t>Уметь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</a:rPr>
              <a:t>учиться</a:t>
            </a:r>
          </a:p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1295401" y="2895600"/>
            <a:ext cx="1752600" cy="2209800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3657600" y="3733800"/>
            <a:ext cx="2762250" cy="1524000"/>
          </a:xfrm>
          <a:prstGeom prst="line">
            <a:avLst/>
          </a:prstGeom>
          <a:noFill/>
          <a:ln w="28575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4114800" y="4876800"/>
            <a:ext cx="2278062" cy="381000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2209800" y="5181600"/>
            <a:ext cx="5376863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000099">
                  <a:alpha val="56000"/>
                </a:srgbClr>
              </a:gs>
            </a:gsLst>
            <a:lin ang="18900000" scaled="1"/>
          </a:gra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Учить всему этому своих </a:t>
            </a:r>
            <a:r>
              <a:rPr lang="ru-RU" sz="2000" b="1" dirty="0" smtClean="0">
                <a:latin typeface="Times New Roman" pitchFamily="18" charset="0"/>
              </a:rPr>
              <a:t>учеников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ВСЁ ЭТО БУДЕТ ВОЗМОЖНО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ПРИ ОВЛАДЕНИИ КТ</a:t>
            </a: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" name="Picture 11" descr="e8e0b09cdb92d5b01a5721403d268a5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95400"/>
            <a:ext cx="152772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3276600" y="4343400"/>
            <a:ext cx="457200" cy="814388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2819400" y="1524794"/>
            <a:ext cx="153194" cy="15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2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7" grpId="0" animBg="1"/>
      <p:bldP spid="52238" grpId="0" animBg="1"/>
      <p:bldP spid="52239" grpId="0" animBg="1"/>
      <p:bldP spid="52239" grpId="1" animBg="1"/>
      <p:bldP spid="522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IMGP02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795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экономики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5486400" cy="48307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 меняющаяся социально – экономическая обстановка требует от молодого человека всестороннего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</a:t>
            </a:r>
            <a:r>
              <a:rPr lang="ru-RU" sz="2400" b="1" dirty="0"/>
              <a:t>.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Э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кономика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одной из составляющих общественного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развития. 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Знания экономики  способствуют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лучшей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адаптации молодого человека в обществе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86018" name="Picture 2" descr="В частной школе Ступени стартовали пректные рабо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857500" cy="2143125"/>
          </a:xfrm>
          <a:prstGeom prst="rect">
            <a:avLst/>
          </a:prstGeom>
          <a:noFill/>
        </p:spPr>
      </p:pic>
      <p:pic>
        <p:nvPicPr>
          <p:cNvPr id="6" name="Picture 25" descr="fc37f9cd3dd1f70da278e2155f834b2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648200"/>
            <a:ext cx="1143000" cy="19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35038" y="260350"/>
            <a:ext cx="8208962" cy="18002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2032. </a:t>
            </a:r>
            <a:r>
              <a:rPr lang="ru-RU" sz="1800" b="1" dirty="0">
                <a:solidFill>
                  <a:schemeClr val="tx1"/>
                </a:solidFill>
              </a:rPr>
              <a:t>ЭКОНОМИКА_10. Фокина Наталья Алексеевна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Вы зашли под именем Наталья Алексеевна Фокина                                (</a:t>
            </a:r>
            <a:r>
              <a:rPr lang="ru-RU" sz="1800" b="1" dirty="0">
                <a:solidFill>
                  <a:schemeClr val="tx1"/>
                </a:solidFill>
                <a:hlinkClick r:id="rId4"/>
              </a:rPr>
              <a:t>Выход</a:t>
            </a:r>
            <a:r>
              <a:rPr lang="ru-RU" sz="1800" b="1" dirty="0">
                <a:solidFill>
                  <a:schemeClr val="tx1"/>
                </a:solidFill>
              </a:rPr>
              <a:t>)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   Вы здесь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  <a:hlinkClick r:id="rId5"/>
              </a:rPr>
              <a:t>learning.915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/ ► Fokina_10</a:t>
            </a:r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447800" y="2269038"/>
          <a:ext cx="6781800" cy="4439321"/>
        </p:xfrm>
        <a:graphic>
          <a:graphicData uri="http://schemas.openxmlformats.org/presentationml/2006/ole">
            <p:oleObj spid="_x0000_s41986" name="Документ" r:id="rId6" imgW="6454440" imgH="9235800" progId="">
              <p:embed/>
            </p:oleObj>
          </a:graphicData>
        </a:graphic>
      </p:graphicFrame>
      <p:pic>
        <p:nvPicPr>
          <p:cNvPr id="4" name="Picture 8" descr="p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029200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57250"/>
            <a:ext cx="6048375" cy="6858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Метод проектов</a:t>
            </a:r>
            <a:endParaRPr lang="ru-RU" i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4857750" cy="4191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– это педагогическая идея, технология и форма учебной работы, ориентированная на развитие способностей ребенка решать «здесь и сейчас» свои насущные жизненные проблемы.</a:t>
            </a:r>
            <a:endParaRPr lang="en-US" sz="2400" smtClean="0"/>
          </a:p>
        </p:txBody>
      </p:sp>
      <p:pic>
        <p:nvPicPr>
          <p:cNvPr id="4101" name="Picture 4" descr="130219_1"/>
          <p:cNvPicPr>
            <a:picLocks noChangeAspect="1" noChangeArrowheads="1"/>
          </p:cNvPicPr>
          <p:nvPr/>
        </p:nvPicPr>
        <p:blipFill>
          <a:blip r:embed="rId3"/>
          <a:srcRect r="6979"/>
          <a:stretch>
            <a:fillRect/>
          </a:stretch>
        </p:blipFill>
        <p:spPr bwMode="auto">
          <a:xfrm>
            <a:off x="5486400" y="1905000"/>
            <a:ext cx="28559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428625"/>
            <a:ext cx="6324600" cy="6858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Проектное обучение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21531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Устанавливает связи с реальной жизнью, которая находится за пределами классной комнаты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Соответствует проблемам и запросам реальной практики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Развивает способности, необходимые для жизни в реальном мире</a:t>
            </a:r>
            <a:r>
              <a:rPr lang="en-US" sz="2000" b="1" dirty="0" smtClean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dirty="0" smtClean="0"/>
              <a:t>Многие из этих способностей необходимы сегодняшним работодателям, например</a:t>
            </a:r>
            <a:r>
              <a:rPr lang="en-US" dirty="0" smtClean="0"/>
              <a:t>:</a:t>
            </a:r>
          </a:p>
          <a:p>
            <a:pPr marL="1143000" lvl="2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способность продуктивно работать в командах</a:t>
            </a:r>
            <a:r>
              <a:rPr lang="en-US" sz="2000" dirty="0" smtClean="0"/>
              <a:t> </a:t>
            </a:r>
          </a:p>
          <a:p>
            <a:pPr marL="1143000" lvl="2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принимать осмысленные решения</a:t>
            </a:r>
            <a:endParaRPr lang="en-US" sz="2000" dirty="0" smtClean="0"/>
          </a:p>
          <a:p>
            <a:pPr marL="1143000" lvl="2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брать инициативу в свои руки</a:t>
            </a:r>
            <a:endParaRPr lang="en-US" sz="2000" dirty="0" smtClean="0"/>
          </a:p>
          <a:p>
            <a:pPr marL="1143000" lvl="2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решать сложные проблемы</a:t>
            </a:r>
          </a:p>
          <a:p>
            <a:pPr marL="1143000" lvl="2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Предполагает разнообразие стилей обучения</a:t>
            </a:r>
            <a:r>
              <a:rPr lang="en-US" sz="20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Доступно для всех обучающихся</a:t>
            </a:r>
          </a:p>
        </p:txBody>
      </p:sp>
      <p:pic>
        <p:nvPicPr>
          <p:cNvPr id="5" name="Picture 12" descr="anim0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876800"/>
            <a:ext cx="1428750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063" y="838200"/>
            <a:ext cx="7929562" cy="685800"/>
          </a:xfrm>
        </p:spPr>
        <p:txBody>
          <a:bodyPr/>
          <a:lstStyle/>
          <a:p>
            <a:pPr algn="ctr"/>
            <a:r>
              <a:rPr lang="ru-RU" smtClean="0"/>
              <a:t>Джон  Дьюи (1859-1952)- американский педагог и философ 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00439" y="2362200"/>
            <a:ext cx="4652961" cy="3578225"/>
          </a:xfrm>
        </p:spPr>
        <p:txBody>
          <a:bodyPr/>
          <a:lstStyle/>
          <a:p>
            <a:r>
              <a:rPr lang="ru-RU" sz="2400" dirty="0" smtClean="0">
                <a:solidFill>
                  <a:srgbClr val="A50021"/>
                </a:solidFill>
              </a:rPr>
              <a:t>«Обучение должно быть основано на личном опыте учащихся и ориентировано на их интересы и потребности, основным способом обучения становится исследование окружающей жизни в проектной форме».</a:t>
            </a:r>
            <a:endParaRPr lang="ru-RU" dirty="0" smtClean="0"/>
          </a:p>
        </p:txBody>
      </p:sp>
      <p:pic>
        <p:nvPicPr>
          <p:cNvPr id="8197" name="Picture 3" descr="Дьюи Дж.  Либерализм и социальные действия (фрагменты.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86000"/>
            <a:ext cx="2857500" cy="3810000"/>
          </a:xfrm>
          <a:prstGeom prst="rect">
            <a:avLst/>
          </a:prstGeom>
          <a:noFill/>
          <a:ln w="12700">
            <a:solidFill>
              <a:srgbClr val="AC8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38200"/>
            <a:ext cx="8143875" cy="685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Станислав Теофилович </a:t>
            </a:r>
            <a:r>
              <a:rPr lang="ru-RU" dirty="0" err="1" smtClean="0"/>
              <a:t>Шацкий</a:t>
            </a:r>
            <a:r>
              <a:rPr lang="ru-RU" dirty="0" smtClean="0"/>
              <a:t> – русский педагог, последователь идей Джона </a:t>
            </a:r>
            <a:r>
              <a:rPr lang="ru-RU" dirty="0" err="1" smtClean="0"/>
              <a:t>Дьюи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0" y="2819400"/>
            <a:ext cx="5467350" cy="3121025"/>
          </a:xfrm>
        </p:spPr>
        <p:txBody>
          <a:bodyPr/>
          <a:lstStyle/>
          <a:p>
            <a:endParaRPr lang="ru-RU" sz="2400" dirty="0" smtClean="0">
              <a:solidFill>
                <a:srgbClr val="A50021"/>
              </a:solidFill>
            </a:endParaRPr>
          </a:p>
          <a:p>
            <a:r>
              <a:rPr lang="ru-RU" sz="2400" dirty="0" smtClean="0">
                <a:solidFill>
                  <a:srgbClr val="A50021"/>
                </a:solidFill>
              </a:rPr>
              <a:t>«Подход к обучению, согласно которому ученик в своей работе должен исходить из факта и его восприятия, а наблюдение и эксперимент – обязательная часть процесса обучения».</a:t>
            </a:r>
            <a:endParaRPr lang="ru-RU" dirty="0" smtClean="0"/>
          </a:p>
        </p:txBody>
      </p:sp>
      <p:pic>
        <p:nvPicPr>
          <p:cNvPr id="9221" name="Picture 5" descr="Станислав Теофилович Шацкий. 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14600"/>
            <a:ext cx="2466975" cy="3800475"/>
          </a:xfrm>
          <a:prstGeom prst="rect">
            <a:avLst/>
          </a:prstGeom>
          <a:noFill/>
          <a:ln w="12700">
            <a:solidFill>
              <a:srgbClr val="AC8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214438"/>
            <a:ext cx="4286250" cy="4186237"/>
          </a:xfrm>
        </p:spPr>
        <p:txBody>
          <a:bodyPr/>
          <a:lstStyle/>
          <a:p>
            <a:r>
              <a:rPr lang="ru-RU" sz="2400" dirty="0" smtClean="0"/>
              <a:t>Само слово «проект» можно перевести с латинского на русский язык как «брошенный вперед». А девизом к проектному методу вполне может служить древняя китайская поговорка: «Скажи мне - и я забуду, покажи мне - и я запомню, вовлеки меня - и я научусь».</a:t>
            </a:r>
          </a:p>
          <a:p>
            <a:endParaRPr lang="ru-RU" sz="2400" dirty="0" smtClean="0"/>
          </a:p>
        </p:txBody>
      </p:sp>
      <p:pic>
        <p:nvPicPr>
          <p:cNvPr id="7172" name="Picture 7" descr="feodosia12442"/>
          <p:cNvPicPr>
            <a:picLocks noChangeAspect="1" noChangeArrowheads="1"/>
          </p:cNvPicPr>
          <p:nvPr/>
        </p:nvPicPr>
        <p:blipFill>
          <a:blip r:embed="rId3"/>
          <a:srcRect l="9766"/>
          <a:stretch>
            <a:fillRect/>
          </a:stretch>
        </p:blipFill>
        <p:spPr bwMode="auto">
          <a:xfrm>
            <a:off x="4714875" y="785813"/>
            <a:ext cx="37814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924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Главное в процессе обучения - не столько усвоение фактов и знаний, сколько пробуждение интереса к учебному предмету, осознание его жизненной важности.</a:t>
            </a:r>
          </a:p>
          <a:p>
            <a:endParaRPr lang="ru-RU" sz="3200" b="1" dirty="0" smtClean="0">
              <a:solidFill>
                <a:srgbClr val="CC0000"/>
              </a:solidFill>
            </a:endParaRPr>
          </a:p>
          <a:p>
            <a:endParaRPr lang="ru-RU" sz="3200" b="1" dirty="0" smtClean="0">
              <a:solidFill>
                <a:srgbClr val="CC0000"/>
              </a:solidFill>
            </a:endParaRPr>
          </a:p>
          <a:p>
            <a:r>
              <a:rPr lang="ru-RU" sz="3200" b="1" dirty="0" smtClean="0">
                <a:solidFill>
                  <a:srgbClr val="CC0000"/>
                </a:solidFill>
              </a:rPr>
              <a:t>Процесс обучения  должен быть интересным для учащихся, давать простор для проявления творческой самостоятельности.</a:t>
            </a:r>
          </a:p>
          <a:p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84313"/>
            <a:ext cx="8229600" cy="1143000"/>
          </a:xfrm>
        </p:spPr>
        <p:txBody>
          <a:bodyPr/>
          <a:lstStyle/>
          <a:p>
            <a:r>
              <a:rPr lang="ru-RU" sz="7200" dirty="0">
                <a:solidFill>
                  <a:schemeClr val="tx1"/>
                </a:solidFill>
                <a:latin typeface="Times New Roman" pitchFamily="18" charset="0"/>
              </a:rPr>
              <a:t>СПАСИБО ЗА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</a:rPr>
              <a:t>ВНИМАНИЕ.</a:t>
            </a:r>
            <a:endParaRPr lang="ru-RU" sz="7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1803" name="Picture 11" descr="searching_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3165475"/>
            <a:ext cx="3889375" cy="28495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экономики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Экономическое образование и воспитание школьников не только приближает ребёнка к реальной жизни, обучая его ориентироваться в происходящем, но и формирует деловые качества личности.</a:t>
            </a:r>
            <a:endParaRPr lang="ru-RU" b="1" dirty="0"/>
          </a:p>
        </p:txBody>
      </p:sp>
      <p:pic>
        <p:nvPicPr>
          <p:cNvPr id="5" name="Picture 2" descr="Проектная работа в частной школе Ступе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958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экономики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подготовка подрастающего человека к предстоящей жизнедеятельности</a:t>
            </a:r>
            <a:endParaRPr lang="ru-RU" b="1" dirty="0"/>
          </a:p>
        </p:txBody>
      </p:sp>
      <p:pic>
        <p:nvPicPr>
          <p:cNvPr id="83972" name="Picture 4" descr="http://www.topwork.com.ua/upload/Image/rabota_za_rubej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3333750" cy="3067050"/>
          </a:xfrm>
          <a:prstGeom prst="rect">
            <a:avLst/>
          </a:prstGeom>
          <a:noFill/>
        </p:spPr>
      </p:pic>
      <p:pic>
        <p:nvPicPr>
          <p:cNvPr id="7" name="Picture 43" descr="c758c58aa4b2f66a44af30bd07026798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105400"/>
            <a:ext cx="1295400" cy="122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экономики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Раннее разумное экономическое воспитание служит основой правильного миропонимания и организации эффективного взаимодействия ребёнка с окружающим миром.</a:t>
            </a:r>
            <a:endParaRPr lang="ru-RU" b="1" dirty="0"/>
          </a:p>
        </p:txBody>
      </p:sp>
      <p:pic>
        <p:nvPicPr>
          <p:cNvPr id="5" name="Picture 9" descr="498a9102ec9784b751a22a257046b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48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экономического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1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b="1" dirty="0" smtClean="0"/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ознакомить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учащихся с экономической жизнью страны;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учащихся базовые экономические знания;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применять экономические знания на практике;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необходимые компетенции учащихся для активного участия в экономической жизни страны;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уважение к частной собственности и бережное отношение к ресурсам, трудолюбие, порядочность.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7" descr="57c61ce4bb93eae2f7e1329e9f60c81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5626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Комплексный подход в изучении экономики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077200" cy="3992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Экономическое образование  рассматривается в трёх аспектах: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теоретическом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освоение экономической теории и соответствующих ей научных понятий;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практическом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привитие определенных навыков экономического поведения; 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этическом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овладение системой ценностей и моральных норм, адекватных той или иной экономической системе. </a:t>
            </a:r>
          </a:p>
          <a:p>
            <a:endParaRPr lang="ru-RU" sz="2400" dirty="0"/>
          </a:p>
        </p:txBody>
      </p:sp>
      <p:pic>
        <p:nvPicPr>
          <p:cNvPr id="4" name="Picture 4" descr="a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985684" cy="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00200" y="2819400"/>
            <a:ext cx="25146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3058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1" descr="j035678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52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1547</Words>
  <Application>Microsoft PowerPoint</Application>
  <PresentationFormat>Экран (4:3)</PresentationFormat>
  <Paragraphs>240</Paragraphs>
  <Slides>37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Оформление по умолчанию</vt:lpstr>
      <vt:lpstr>Документ</vt:lpstr>
      <vt:lpstr>Экономика   в начальной школе    Фокина Н.А. учитель экономики ГОУ СОШ №2032 выступление на родительском собрании. </vt:lpstr>
      <vt:lpstr>Слайд 2</vt:lpstr>
      <vt:lpstr>Роль экономики в школе</vt:lpstr>
      <vt:lpstr>Роль экономики в школе</vt:lpstr>
      <vt:lpstr>Роль экономики в школе</vt:lpstr>
      <vt:lpstr>Роль экономики в школе</vt:lpstr>
      <vt:lpstr>Задачи экономического образования</vt:lpstr>
      <vt:lpstr>Комплексный подход в изучении экономики</vt:lpstr>
      <vt:lpstr>Слайд 9</vt:lpstr>
      <vt:lpstr>Структура экономического образования</vt:lpstr>
      <vt:lpstr>Требования к результатам обучения.  </vt:lpstr>
      <vt:lpstr>Программы непрерывной социально-экономической подготовки учащихся  1-11-х классов</vt:lpstr>
      <vt:lpstr>Учебники издательства "ВИТА-ПРЕСС", включенных в  ФЕДЕРАЛЬНЫЙ ПЕРЕЧЕНЬ УЧЕБНИКОВ,  РЕКОМЕНДОВАННЫХ УЧРЕЖДЕНИЯХ, НА 2010/2011 УЧЕБНЫЙ ГОД </vt:lpstr>
      <vt:lpstr>Слайд 14</vt:lpstr>
      <vt:lpstr>Экономика в начальной школе Учебно-тематический план</vt:lpstr>
      <vt:lpstr>Экономика в начальной школе</vt:lpstr>
      <vt:lpstr>  Особенности экономики для малышей</vt:lpstr>
      <vt:lpstr> Особенности экономики для малышей</vt:lpstr>
      <vt:lpstr> Особенности экономики для малышей</vt:lpstr>
      <vt:lpstr> Особенности экономики для малышей</vt:lpstr>
      <vt:lpstr> Особенности экономики для малышей</vt:lpstr>
      <vt:lpstr> Особенности экономики для малышей</vt:lpstr>
      <vt:lpstr> Особенности экономики для малышей</vt:lpstr>
      <vt:lpstr>Экономика в средней школе</vt:lpstr>
      <vt:lpstr>Экономика в средней школе</vt:lpstr>
      <vt:lpstr>Экономика в старшей  школе</vt:lpstr>
      <vt:lpstr>Слайд 27</vt:lpstr>
      <vt:lpstr>Слайд 28</vt:lpstr>
      <vt:lpstr>Слайд 29</vt:lpstr>
      <vt:lpstr>2032. ЭКОНОМИКА_10. Фокина Наталья Алексеевна Вы зашли под именем Наталья Алексеевна Фокина                                (Выход)    Вы здесь learning.915  / ► Fokina_10</vt:lpstr>
      <vt:lpstr>  Метод проектов</vt:lpstr>
      <vt:lpstr>Проектное обучение</vt:lpstr>
      <vt:lpstr>Джон  Дьюи (1859-1952)- американский педагог и философ </vt:lpstr>
      <vt:lpstr> Станислав Теофилович Шацкий – русский педагог, последователь идей Джона Дьюи</vt:lpstr>
      <vt:lpstr>Слайд 35</vt:lpstr>
      <vt:lpstr>Слайд 36</vt:lpstr>
      <vt:lpstr>СПАСИБО ЗА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Мама</dc:creator>
  <cp:lastModifiedBy>Мама</cp:lastModifiedBy>
  <cp:revision>64</cp:revision>
  <cp:lastPrinted>1601-01-01T00:00:00Z</cp:lastPrinted>
  <dcterms:created xsi:type="dcterms:W3CDTF">1601-01-01T00:00:00Z</dcterms:created>
  <dcterms:modified xsi:type="dcterms:W3CDTF">2010-11-13T19:51:16Z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